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 id="2147483696" r:id="rId2"/>
  </p:sldMasterIdLst>
  <p:notesMasterIdLst>
    <p:notesMasterId r:id="rId66"/>
  </p:notesMasterIdLst>
  <p:handoutMasterIdLst>
    <p:handoutMasterId r:id="rId67"/>
  </p:handoutMasterIdLst>
  <p:sldIdLst>
    <p:sldId id="307" r:id="rId3"/>
    <p:sldId id="306" r:id="rId4"/>
    <p:sldId id="259" r:id="rId5"/>
    <p:sldId id="330" r:id="rId6"/>
    <p:sldId id="331" r:id="rId7"/>
    <p:sldId id="332" r:id="rId8"/>
    <p:sldId id="334" r:id="rId9"/>
    <p:sldId id="351" r:id="rId10"/>
    <p:sldId id="261" r:id="rId11"/>
    <p:sldId id="297" r:id="rId12"/>
    <p:sldId id="298" r:id="rId13"/>
    <p:sldId id="299" r:id="rId14"/>
    <p:sldId id="296" r:id="rId15"/>
    <p:sldId id="349" r:id="rId16"/>
    <p:sldId id="350" r:id="rId17"/>
    <p:sldId id="262" r:id="rId18"/>
    <p:sldId id="285" r:id="rId19"/>
    <p:sldId id="286" r:id="rId20"/>
    <p:sldId id="287" r:id="rId21"/>
    <p:sldId id="288" r:id="rId22"/>
    <p:sldId id="289" r:id="rId23"/>
    <p:sldId id="263" r:id="rId24"/>
    <p:sldId id="322" r:id="rId25"/>
    <p:sldId id="323" r:id="rId26"/>
    <p:sldId id="325" r:id="rId27"/>
    <p:sldId id="324" r:id="rId28"/>
    <p:sldId id="321" r:id="rId29"/>
    <p:sldId id="265" r:id="rId30"/>
    <p:sldId id="273" r:id="rId31"/>
    <p:sldId id="269" r:id="rId32"/>
    <p:sldId id="274" r:id="rId33"/>
    <p:sldId id="272" r:id="rId34"/>
    <p:sldId id="275" r:id="rId35"/>
    <p:sldId id="270" r:id="rId36"/>
    <p:sldId id="276" r:id="rId37"/>
    <p:sldId id="278" r:id="rId38"/>
    <p:sldId id="266" r:id="rId39"/>
    <p:sldId id="271" r:id="rId40"/>
    <p:sldId id="277" r:id="rId41"/>
    <p:sldId id="279" r:id="rId42"/>
    <p:sldId id="267" r:id="rId43"/>
    <p:sldId id="282" r:id="rId44"/>
    <p:sldId id="268" r:id="rId45"/>
    <p:sldId id="352" r:id="rId46"/>
    <p:sldId id="353" r:id="rId47"/>
    <p:sldId id="354" r:id="rId48"/>
    <p:sldId id="280" r:id="rId49"/>
    <p:sldId id="315" r:id="rId50"/>
    <p:sldId id="355" r:id="rId51"/>
    <p:sldId id="356" r:id="rId52"/>
    <p:sldId id="313" r:id="rId53"/>
    <p:sldId id="292" r:id="rId54"/>
    <p:sldId id="281" r:id="rId55"/>
    <p:sldId id="284" r:id="rId56"/>
    <p:sldId id="283" r:id="rId57"/>
    <p:sldId id="309" r:id="rId58"/>
    <p:sldId id="311" r:id="rId59"/>
    <p:sldId id="301" r:id="rId60"/>
    <p:sldId id="319" r:id="rId61"/>
    <p:sldId id="295" r:id="rId62"/>
    <p:sldId id="327" r:id="rId63"/>
    <p:sldId id="328" r:id="rId64"/>
    <p:sldId id="329"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autoAdjust="0"/>
  </p:normalViewPr>
  <p:slideViewPr>
    <p:cSldViewPr snapToGrid="0">
      <p:cViewPr varScale="1">
        <p:scale>
          <a:sx n="85" d="100"/>
          <a:sy n="85" d="100"/>
        </p:scale>
        <p:origin x="114" y="72"/>
      </p:cViewPr>
      <p:guideLst/>
    </p:cSldViewPr>
  </p:slideViewPr>
  <p:notesTextViewPr>
    <p:cViewPr>
      <p:scale>
        <a:sx n="1" d="1"/>
        <a:sy n="1" d="1"/>
      </p:scale>
      <p:origin x="0" y="0"/>
    </p:cViewPr>
  </p:notesTextViewPr>
  <p:sorterViewPr>
    <p:cViewPr>
      <p:scale>
        <a:sx n="100" d="100"/>
        <a:sy n="100" d="100"/>
      </p:scale>
      <p:origin x="0" y="-102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A01F5B-DC29-4B26-83EC-8F95C2785063}" type="datetimeFigureOut">
              <a:rPr lang="en-US" smtClean="0"/>
              <a:t>11/30/2015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5D8966-E173-41A2-A6CF-553400BA8F8C}" type="slidenum">
              <a:rPr lang="en-US" smtClean="0"/>
              <a:t>‹#›</a:t>
            </a:fld>
            <a:endParaRPr lang="en-US"/>
          </a:p>
        </p:txBody>
      </p:sp>
    </p:spTree>
    <p:extLst>
      <p:ext uri="{BB962C8B-B14F-4D97-AF65-F5344CB8AC3E}">
        <p14:creationId xmlns:p14="http://schemas.microsoft.com/office/powerpoint/2010/main" val="3903758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E1E53-88C7-4811-B0C5-82D54D2752DD}" type="datetimeFigureOut">
              <a:rPr lang="en-US" smtClean="0"/>
              <a:t>11/30/2015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67F06-BF53-44D0-8322-850177C4D023}" type="slidenum">
              <a:rPr lang="en-US" smtClean="0"/>
              <a:t>‹#›</a:t>
            </a:fld>
            <a:endParaRPr lang="en-US"/>
          </a:p>
        </p:txBody>
      </p:sp>
    </p:spTree>
    <p:extLst>
      <p:ext uri="{BB962C8B-B14F-4D97-AF65-F5344CB8AC3E}">
        <p14:creationId xmlns:p14="http://schemas.microsoft.com/office/powerpoint/2010/main" val="1899000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6225C-8B03-43CC-B031-F760B615E1E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13093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67F06-BF53-44D0-8322-850177C4D023}" type="slidenum">
              <a:rPr lang="en-US" smtClean="0"/>
              <a:t>3</a:t>
            </a:fld>
            <a:endParaRPr lang="en-US"/>
          </a:p>
        </p:txBody>
      </p:sp>
    </p:spTree>
    <p:extLst>
      <p:ext uri="{BB962C8B-B14F-4D97-AF65-F5344CB8AC3E}">
        <p14:creationId xmlns:p14="http://schemas.microsoft.com/office/powerpoint/2010/main" val="3924602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67F06-BF53-44D0-8322-850177C4D023}" type="slidenum">
              <a:rPr lang="en-US" smtClean="0"/>
              <a:t>4</a:t>
            </a:fld>
            <a:endParaRPr lang="en-US" dirty="0"/>
          </a:p>
        </p:txBody>
      </p:sp>
    </p:spTree>
    <p:extLst>
      <p:ext uri="{BB962C8B-B14F-4D97-AF65-F5344CB8AC3E}">
        <p14:creationId xmlns:p14="http://schemas.microsoft.com/office/powerpoint/2010/main" val="4022961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67F06-BF53-44D0-8322-850177C4D023}" type="slidenum">
              <a:rPr lang="en-US" smtClean="0"/>
              <a:t>6</a:t>
            </a:fld>
            <a:endParaRPr lang="en-US" dirty="0"/>
          </a:p>
        </p:txBody>
      </p:sp>
    </p:spTree>
    <p:extLst>
      <p:ext uri="{BB962C8B-B14F-4D97-AF65-F5344CB8AC3E}">
        <p14:creationId xmlns:p14="http://schemas.microsoft.com/office/powerpoint/2010/main" val="4117138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67F06-BF53-44D0-8322-850177C4D023}" type="slidenum">
              <a:rPr lang="en-US" smtClean="0"/>
              <a:t>7</a:t>
            </a:fld>
            <a:endParaRPr lang="en-US" dirty="0"/>
          </a:p>
        </p:txBody>
      </p:sp>
    </p:spTree>
    <p:extLst>
      <p:ext uri="{BB962C8B-B14F-4D97-AF65-F5344CB8AC3E}">
        <p14:creationId xmlns:p14="http://schemas.microsoft.com/office/powerpoint/2010/main" val="1904712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67F06-BF53-44D0-8322-850177C4D023}" type="slidenum">
              <a:rPr lang="en-US" smtClean="0"/>
              <a:t>30</a:t>
            </a:fld>
            <a:endParaRPr lang="en-US"/>
          </a:p>
        </p:txBody>
      </p:sp>
    </p:spTree>
    <p:extLst>
      <p:ext uri="{BB962C8B-B14F-4D97-AF65-F5344CB8AC3E}">
        <p14:creationId xmlns:p14="http://schemas.microsoft.com/office/powerpoint/2010/main" val="1943081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6225C-8B03-43CC-B031-F760B615E1E6}" type="slidenum">
              <a:rPr lang="en-US" smtClean="0">
                <a:solidFill>
                  <a:prstClr val="black"/>
                </a:solidFill>
              </a:rPr>
              <a:pPr/>
              <a:t>61</a:t>
            </a:fld>
            <a:endParaRPr lang="en-US">
              <a:solidFill>
                <a:prstClr val="black"/>
              </a:solidFill>
            </a:endParaRPr>
          </a:p>
        </p:txBody>
      </p:sp>
    </p:spTree>
    <p:extLst>
      <p:ext uri="{BB962C8B-B14F-4D97-AF65-F5344CB8AC3E}">
        <p14:creationId xmlns:p14="http://schemas.microsoft.com/office/powerpoint/2010/main" val="916738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6225C-8B03-43CC-B031-F760B615E1E6}" type="slidenum">
              <a:rPr lang="en-US" smtClean="0"/>
              <a:t>63</a:t>
            </a:fld>
            <a:endParaRPr lang="en-US"/>
          </a:p>
        </p:txBody>
      </p:sp>
    </p:spTree>
    <p:extLst>
      <p:ext uri="{BB962C8B-B14F-4D97-AF65-F5344CB8AC3E}">
        <p14:creationId xmlns:p14="http://schemas.microsoft.com/office/powerpoint/2010/main" val="36824001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sz="1350">
              <a:solidFill>
                <a:prstClr val="white"/>
              </a:solidFill>
            </a:endParaRPr>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36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48006" indent="0" algn="r">
              <a:buNone/>
              <a:defRPr>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kumimoji="0" lang="en-US" smtClean="0"/>
              <a:t>Click to edit Master subtitle style</a:t>
            </a:r>
            <a:endParaRPr kumimoji="0" lang="en-US"/>
          </a:p>
        </p:txBody>
      </p:sp>
      <p:grpSp>
        <p:nvGrpSpPr>
          <p:cNvPr id="2" name="Group 1"/>
          <p:cNvGrpSpPr/>
          <p:nvPr/>
        </p:nvGrpSpPr>
        <p:grpSpPr>
          <a:xfrm>
            <a:off x="-3764"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sz="135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sz="135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sz="135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EE6D109-E7A9-499D-A299-3565E1D61E9E}" type="datetime1">
              <a:rPr lang="en-US" smtClean="0"/>
              <a:t>11/30/2015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7A3EC4-1E36-45F4-A402-D0CA41BEB70B}" type="slidenum">
              <a:rPr lang="en-US" smtClean="0"/>
              <a:pPr/>
              <a:t>‹#›</a:t>
            </a:fld>
            <a:endParaRPr lang="en-US"/>
          </a:p>
        </p:txBody>
      </p:sp>
    </p:spTree>
    <p:extLst>
      <p:ext uri="{BB962C8B-B14F-4D97-AF65-F5344CB8AC3E}">
        <p14:creationId xmlns:p14="http://schemas.microsoft.com/office/powerpoint/2010/main" val="1619360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F19578-CB78-47EA-B303-0A5EF8B39D03}"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739734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3B5FFC-DA4A-405C-AB37-E9155220DEA2}"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9665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sz="1350">
              <a:solidFill>
                <a:prstClr val="white"/>
              </a:solidFill>
            </a:endParaRPr>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36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48006" indent="0" algn="r">
              <a:buNone/>
              <a:defRPr>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kumimoji="0" lang="en-US" smtClean="0"/>
              <a:t>Click to edit Master subtitle style</a:t>
            </a:r>
            <a:endParaRPr kumimoji="0" lang="en-US"/>
          </a:p>
        </p:txBody>
      </p:sp>
      <p:grpSp>
        <p:nvGrpSpPr>
          <p:cNvPr id="2" name="Group 1"/>
          <p:cNvGrpSpPr/>
          <p:nvPr/>
        </p:nvGrpSpPr>
        <p:grpSpPr>
          <a:xfrm>
            <a:off x="-3764"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sz="135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sz="135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sz="135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93FD69E-13BC-43CB-98C9-1F369584F9F2}" type="datetime1">
              <a:rPr lang="en-US" smtClean="0"/>
              <a:t>11/30/2015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7A3EC4-1E36-45F4-A402-D0CA41BEB70B}" type="slidenum">
              <a:rPr lang="en-US" smtClean="0"/>
              <a:pPr/>
              <a:t>‹#›</a:t>
            </a:fld>
            <a:endParaRPr lang="en-US"/>
          </a:p>
        </p:txBody>
      </p:sp>
    </p:spTree>
    <p:extLst>
      <p:ext uri="{BB962C8B-B14F-4D97-AF65-F5344CB8AC3E}">
        <p14:creationId xmlns:p14="http://schemas.microsoft.com/office/powerpoint/2010/main" val="3226118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1DDF7D-1EC4-4D5C-8C1D-91433499767E}"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18738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36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1725">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54EBFA-0EAD-4950-8B4A-A536B2176824}" type="datetime1">
              <a:rPr lang="en-US" smtClean="0">
                <a:solidFill>
                  <a:prstClr val="white"/>
                </a:solidFill>
              </a:rPr>
              <a:t>11/30/2015</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Tree>
    <p:extLst>
      <p:ext uri="{BB962C8B-B14F-4D97-AF65-F5344CB8AC3E}">
        <p14:creationId xmlns:p14="http://schemas.microsoft.com/office/powerpoint/2010/main" val="118681518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981FED-A27F-4029-AC7D-4F1ED0CFD318}" type="datetime1">
              <a:rPr lang="en-US" smtClean="0">
                <a:solidFill>
                  <a:prstClr val="white"/>
                </a:solidFill>
              </a:rPr>
              <a:t>11/30/2015</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87753021"/>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6"/>
            <a:ext cx="4040188" cy="3941763"/>
          </a:xfrm>
          <a:ln>
            <a:noFill/>
            <a:prstDash val="sysDash"/>
            <a:miter lim="800000"/>
          </a:ln>
        </p:spPr>
        <p:txBody>
          <a:bodyPr/>
          <a:lstStyle>
            <a:lvl1pPr>
              <a:defRPr sz="1800"/>
            </a:lvl1pPr>
            <a:lvl2pPr>
              <a:defRPr sz="1500"/>
            </a:lvl2pPr>
            <a:lvl3pPr>
              <a:defRPr sz="1350"/>
            </a:lvl3pPr>
            <a:lvl4pPr>
              <a:defRPr sz="1200"/>
            </a:lvl4pPr>
            <a:lvl5pPr>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6"/>
            <a:ext cx="4041775" cy="3941763"/>
          </a:xfrm>
          <a:ln>
            <a:noFill/>
            <a:prstDash val="sysDash"/>
            <a:miter lim="800000"/>
          </a:ln>
        </p:spPr>
        <p:txBody>
          <a:bodyPr/>
          <a:lstStyle>
            <a:lvl1pPr>
              <a:spcBef>
                <a:spcPts val="0"/>
              </a:spcBef>
              <a:defRPr sz="1800"/>
            </a:lvl1pPr>
            <a:lvl2pPr>
              <a:defRPr sz="1500"/>
            </a:lvl2pPr>
            <a:lvl3pPr>
              <a:defRPr sz="1350"/>
            </a:lvl3pPr>
            <a:lvl4pPr>
              <a:defRPr sz="1200"/>
            </a:lvl4pPr>
            <a:lvl5pPr>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99C9F1-02DA-42D6-B6CD-76A89C5233D2}" type="datetime1">
              <a:rPr lang="en-US" smtClean="0">
                <a:solidFill>
                  <a:prstClr val="black"/>
                </a:solidFill>
              </a:rPr>
              <a:t>11/30/2015</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5975888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BD52C68-95EE-4D99-9FEE-E45DCA907D61}" type="datetime1">
              <a:rPr lang="en-US" smtClean="0">
                <a:solidFill>
                  <a:prstClr val="white"/>
                </a:solidFill>
              </a:rPr>
              <a:t>11/30/2015</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100866784"/>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1017C4-2863-490C-834B-1D504868E9F2}" type="datetime1">
              <a:rPr lang="en-US" smtClean="0">
                <a:solidFill>
                  <a:prstClr val="black"/>
                </a:solidFill>
              </a:rPr>
              <a:t>11/30/2015</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69447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1875"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200"/>
            </a:lvl1pPr>
            <a:lvl2pPr>
              <a:buNone/>
              <a:defRPr sz="900"/>
            </a:lvl2pPr>
            <a:lvl3pPr>
              <a:buNone/>
              <a:defRPr sz="750"/>
            </a:lvl3pPr>
            <a:lvl4pPr>
              <a:buNone/>
              <a:defRPr sz="675"/>
            </a:lvl4pPr>
            <a:lvl5pPr>
              <a:buNone/>
              <a:defRPr sz="675"/>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2400"/>
            </a:lvl1pPr>
            <a:lvl2pPr>
              <a:defRPr sz="2100"/>
            </a:lvl2pPr>
            <a:lvl3pPr>
              <a:defRPr sz="1800"/>
            </a:lvl3pPr>
            <a:lvl4pPr>
              <a:defRPr sz="1500"/>
            </a:lvl4pPr>
            <a:lvl5pPr>
              <a:defRPr sz="15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092584-771D-4BDF-8D52-CA5267A23E1E}" type="datetime1">
              <a:rPr lang="en-US" smtClean="0">
                <a:solidFill>
                  <a:prstClr val="black"/>
                </a:solidFill>
              </a:rPr>
              <a:t>11/30/2015</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9125283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6016FB-E663-4A55-9B5B-508452FED823}"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816158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3716" indent="0" algn="r">
              <a:buNone/>
              <a:defRPr sz="1050"/>
            </a:lvl1pPr>
            <a:lvl2pPr>
              <a:defRPr sz="900"/>
            </a:lvl2pPr>
            <a:lvl3pPr>
              <a:defRPr sz="750"/>
            </a:lvl3pPr>
            <a:lvl4pPr>
              <a:defRPr sz="675"/>
            </a:lvl4pPr>
            <a:lvl5pPr>
              <a:defRPr sz="675"/>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24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AE9A1D4-816C-4F31-8446-DCFFBC96D16D}" type="datetime1">
              <a:rPr lang="en-US" smtClean="0">
                <a:solidFill>
                  <a:prstClr val="white"/>
                </a:solidFill>
              </a:rPr>
              <a:t>11/30/2015</a:t>
            </a:fld>
            <a:endParaRPr lang="en-US">
              <a:solidFill>
                <a:prstClr val="white"/>
              </a:solidFill>
            </a:endParaRPr>
          </a:p>
        </p:txBody>
      </p:sp>
      <p:sp>
        <p:nvSpPr>
          <p:cNvPr id="6" name="Footer Placeholder 5"/>
          <p:cNvSpPr>
            <a:spLocks noGrp="1"/>
          </p:cNvSpPr>
          <p:nvPr>
            <p:ph type="ftr" sz="quarter" idx="11"/>
          </p:nvPr>
        </p:nvSpPr>
        <p:spPr>
          <a:xfrm>
            <a:off x="4380073" y="6407946"/>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7A3EC4-1E36-45F4-A402-D0CA41BEB70B}"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1" y="4865122"/>
            <a:ext cx="8075432" cy="562672"/>
          </a:xfrm>
          <a:noFill/>
        </p:spPr>
        <p:txBody>
          <a:bodyPr anchor="t">
            <a:sp3d prstMaterial="softEdge"/>
          </a:bodyPr>
          <a:lstStyle>
            <a:lvl1pPr marR="0" algn="r">
              <a:buNone/>
              <a:defRPr sz="225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68580" tIns="34290" rIns="68580" bIns="34290" anchor="ctr" compatLnSpc="1"/>
          <a:lstStyle>
            <a:extLst/>
          </a:lstStyle>
          <a:p>
            <a:pPr algn="ctr"/>
            <a:endParaRPr lang="en-US" sz="1350">
              <a:solidFill>
                <a:prstClr val="white"/>
              </a:solidFill>
            </a:endParaRPr>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Tree>
    <p:extLst>
      <p:ext uri="{BB962C8B-B14F-4D97-AF65-F5344CB8AC3E}">
        <p14:creationId xmlns:p14="http://schemas.microsoft.com/office/powerpoint/2010/main" val="90747656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AA4640-894E-45CA-913E-C27FEB03DEAD}"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25915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E0F59D-9C57-4450-BACF-F4FAF1B1B7ED}" type="datetime1">
              <a:rPr lang="en-US" smtClean="0">
                <a:solidFill>
                  <a:prstClr val="black"/>
                </a:solidFill>
              </a:rPr>
              <a:t>11/30/2015</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6869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36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1725">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E259DE-7A3D-48F3-8C32-0799D786050D}" type="datetime1">
              <a:rPr lang="en-US" smtClean="0">
                <a:solidFill>
                  <a:prstClr val="white"/>
                </a:solidFill>
              </a:rPr>
              <a:t>11/30/2015</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Tree>
    <p:extLst>
      <p:ext uri="{BB962C8B-B14F-4D97-AF65-F5344CB8AC3E}">
        <p14:creationId xmlns:p14="http://schemas.microsoft.com/office/powerpoint/2010/main" val="24870980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E324D2-CFDC-4668-A01E-20181F4DD73C}" type="datetime1">
              <a:rPr lang="en-US" smtClean="0">
                <a:solidFill>
                  <a:prstClr val="white"/>
                </a:solidFill>
              </a:rPr>
              <a:t>11/30/2015</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71698994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1800" b="0">
                <a:solidFill>
                  <a:schemeClr val="bg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6"/>
            <a:ext cx="4040188" cy="3941763"/>
          </a:xfrm>
          <a:ln>
            <a:noFill/>
            <a:prstDash val="sysDash"/>
            <a:miter lim="800000"/>
          </a:ln>
        </p:spPr>
        <p:txBody>
          <a:bodyPr/>
          <a:lstStyle>
            <a:lvl1pPr>
              <a:defRPr sz="1800"/>
            </a:lvl1pPr>
            <a:lvl2pPr>
              <a:defRPr sz="1500"/>
            </a:lvl2pPr>
            <a:lvl3pPr>
              <a:defRPr sz="1350"/>
            </a:lvl3pPr>
            <a:lvl4pPr>
              <a:defRPr sz="1200"/>
            </a:lvl4pPr>
            <a:lvl5pPr>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6"/>
            <a:ext cx="4041775" cy="3941763"/>
          </a:xfrm>
          <a:ln>
            <a:noFill/>
            <a:prstDash val="sysDash"/>
            <a:miter lim="800000"/>
          </a:ln>
        </p:spPr>
        <p:txBody>
          <a:bodyPr/>
          <a:lstStyle>
            <a:lvl1pPr>
              <a:spcBef>
                <a:spcPts val="0"/>
              </a:spcBef>
              <a:defRPr sz="1800"/>
            </a:lvl1pPr>
            <a:lvl2pPr>
              <a:defRPr sz="1500"/>
            </a:lvl2pPr>
            <a:lvl3pPr>
              <a:defRPr sz="1350"/>
            </a:lvl3pPr>
            <a:lvl4pPr>
              <a:defRPr sz="1200"/>
            </a:lvl4pPr>
            <a:lvl5pPr>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B59553D-4CA3-4CB6-A04C-59D9CD809B26}" type="datetime1">
              <a:rPr lang="en-US" smtClean="0">
                <a:solidFill>
                  <a:prstClr val="black"/>
                </a:solidFill>
              </a:rPr>
              <a:t>11/30/2015</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1631068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278124C-AB5C-48AD-B586-AC43297721BD}" type="datetime1">
              <a:rPr lang="en-US" smtClean="0">
                <a:solidFill>
                  <a:prstClr val="white"/>
                </a:solidFill>
              </a:rPr>
              <a:t>11/30/2015</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C37A3EC4-1E36-45F4-A402-D0CA41BEB70B}"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74229318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60DBF0-1648-4D26-AE9F-4C96FC0EB2E5}" type="datetime1">
              <a:rPr lang="en-US" smtClean="0">
                <a:solidFill>
                  <a:prstClr val="black"/>
                </a:solidFill>
              </a:rPr>
              <a:t>11/30/2015</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8023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1875"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200"/>
            </a:lvl1pPr>
            <a:lvl2pPr>
              <a:buNone/>
              <a:defRPr sz="900"/>
            </a:lvl2pPr>
            <a:lvl3pPr>
              <a:buNone/>
              <a:defRPr sz="750"/>
            </a:lvl3pPr>
            <a:lvl4pPr>
              <a:buNone/>
              <a:defRPr sz="675"/>
            </a:lvl4pPr>
            <a:lvl5pPr>
              <a:buNone/>
              <a:defRPr sz="675"/>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2400"/>
            </a:lvl1pPr>
            <a:lvl2pPr>
              <a:defRPr sz="2100"/>
            </a:lvl2pPr>
            <a:lvl3pPr>
              <a:defRPr sz="1800"/>
            </a:lvl3pPr>
            <a:lvl4pPr>
              <a:defRPr sz="1500"/>
            </a:lvl4pPr>
            <a:lvl5pPr>
              <a:defRPr sz="15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39503F3-2F84-4F37-90EE-4F95AAEE87C8}" type="datetime1">
              <a:rPr lang="en-US" smtClean="0">
                <a:solidFill>
                  <a:prstClr val="black"/>
                </a:solidFill>
              </a:rPr>
              <a:t>11/30/2015</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79232641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3716" indent="0" algn="r">
              <a:buNone/>
              <a:defRPr sz="1050"/>
            </a:lvl1pPr>
            <a:lvl2pPr>
              <a:defRPr sz="900"/>
            </a:lvl2pPr>
            <a:lvl3pPr>
              <a:defRPr sz="750"/>
            </a:lvl3pPr>
            <a:lvl4pPr>
              <a:defRPr sz="675"/>
            </a:lvl4pPr>
            <a:lvl5pPr>
              <a:defRPr sz="675"/>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24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BC8ADBB-1355-48C5-AE94-573CE9EBCDDF}" type="datetime1">
              <a:rPr lang="en-US" smtClean="0">
                <a:solidFill>
                  <a:prstClr val="white"/>
                </a:solidFill>
              </a:rPr>
              <a:t>11/30/2015</a:t>
            </a:fld>
            <a:endParaRPr lang="en-US">
              <a:solidFill>
                <a:prstClr val="white"/>
              </a:solidFill>
            </a:endParaRPr>
          </a:p>
        </p:txBody>
      </p:sp>
      <p:sp>
        <p:nvSpPr>
          <p:cNvPr id="6" name="Footer Placeholder 5"/>
          <p:cNvSpPr>
            <a:spLocks noGrp="1"/>
          </p:cNvSpPr>
          <p:nvPr>
            <p:ph type="ftr" sz="quarter" idx="11"/>
          </p:nvPr>
        </p:nvSpPr>
        <p:spPr>
          <a:xfrm>
            <a:off x="4380073" y="6407946"/>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7A3EC4-1E36-45F4-A402-D0CA41BEB70B}"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1" y="4865122"/>
            <a:ext cx="8075432" cy="562672"/>
          </a:xfrm>
          <a:noFill/>
        </p:spPr>
        <p:txBody>
          <a:bodyPr anchor="t">
            <a:sp3d prstMaterial="softEdge"/>
          </a:bodyPr>
          <a:lstStyle>
            <a:lvl1pPr marR="0" algn="r">
              <a:buNone/>
              <a:defRPr sz="225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68580" tIns="34290" rIns="68580" bIns="34290" anchor="ctr" compatLnSpc="1"/>
          <a:lstStyle>
            <a:extLst/>
          </a:lstStyle>
          <a:p>
            <a:pPr algn="ctr"/>
            <a:endParaRPr lang="en-US" sz="1350">
              <a:solidFill>
                <a:prstClr val="white"/>
              </a:solidFill>
            </a:endParaRPr>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sz="1350">
              <a:solidFill>
                <a:prstClr val="white"/>
              </a:solidFill>
            </a:endParaRPr>
          </a:p>
        </p:txBody>
      </p:sp>
    </p:spTree>
    <p:extLst>
      <p:ext uri="{BB962C8B-B14F-4D97-AF65-F5344CB8AC3E}">
        <p14:creationId xmlns:p14="http://schemas.microsoft.com/office/powerpoint/2010/main" val="272126296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68580" tIns="34290" rIns="68580" bIns="34290" anchor="ctr" compatLnSpc="1"/>
          <a:lstStyle>
            <a:extLst/>
          </a:lstStyle>
          <a:p>
            <a:pPr algn="ctr"/>
            <a:endParaRPr lang="en-US" sz="1350">
              <a:solidFill>
                <a:prstClr val="white"/>
              </a:solidFill>
            </a:endParaRPr>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750">
                <a:solidFill>
                  <a:schemeClr val="tx1"/>
                </a:solidFill>
              </a:defRPr>
            </a:lvl1pPr>
            <a:extLst/>
          </a:lstStyle>
          <a:p>
            <a:fld id="{B48E6E7D-0BF3-4EC1-98B4-89EC0BA8875B}" type="datetime1">
              <a:rPr lang="en-US" smtClean="0">
                <a:solidFill>
                  <a:prstClr val="black"/>
                </a:solidFill>
              </a:rPr>
              <a:t>11/30/2015</a:t>
            </a:fld>
            <a:endParaRPr lang="en-US">
              <a:solidFill>
                <a:prstClr val="black"/>
              </a:solidFill>
            </a:endParaRPr>
          </a:p>
        </p:txBody>
      </p:sp>
      <p:sp>
        <p:nvSpPr>
          <p:cNvPr id="22" name="Footer Placeholder 21"/>
          <p:cNvSpPr>
            <a:spLocks noGrp="1"/>
          </p:cNvSpPr>
          <p:nvPr>
            <p:ph type="ftr" sz="quarter" idx="3"/>
          </p:nvPr>
        </p:nvSpPr>
        <p:spPr>
          <a:xfrm>
            <a:off x="4380073" y="6407946"/>
            <a:ext cx="2350681" cy="365125"/>
          </a:xfrm>
          <a:prstGeom prst="rect">
            <a:avLst/>
          </a:prstGeom>
        </p:spPr>
        <p:txBody>
          <a:bodyPr vert="horz" anchor="b"/>
          <a:lstStyle>
            <a:lvl1pPr algn="r" eaLnBrk="1" latinLnBrk="0" hangingPunct="1">
              <a:defRPr kumimoji="0" sz="750">
                <a:solidFill>
                  <a:schemeClr val="tx1"/>
                </a:solidFill>
              </a:defRPr>
            </a:lvl1pPr>
            <a:extLst/>
          </a:lstStyle>
          <a:p>
            <a:endParaRPr lang="en-US">
              <a:solidFill>
                <a:prstClr val="black"/>
              </a:solidFill>
            </a:endParaRPr>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750" b="0">
                <a:solidFill>
                  <a:schemeClr val="tx1"/>
                </a:solidFill>
              </a:defRPr>
            </a:lvl1pPr>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909661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075"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274320" indent="-192024" algn="l" rtl="0" eaLnBrk="1" latinLnBrk="0" hangingPunct="1">
        <a:spcBef>
          <a:spcPts val="300"/>
        </a:spcBef>
        <a:spcAft>
          <a:spcPts val="0"/>
        </a:spcAft>
        <a:buClr>
          <a:schemeClr val="accent1"/>
        </a:buClr>
        <a:buSzPct val="68000"/>
        <a:buFont typeface="Wingdings 3"/>
        <a:buChar char=""/>
        <a:defRPr kumimoji="0" sz="2025" kern="1200">
          <a:solidFill>
            <a:schemeClr val="tx1"/>
          </a:solidFill>
          <a:latin typeface="+mn-lt"/>
          <a:ea typeface="+mn-ea"/>
          <a:cs typeface="+mn-cs"/>
        </a:defRPr>
      </a:lvl1pPr>
      <a:lvl2pPr marL="466344" indent="-171450" algn="l" rtl="0" eaLnBrk="1" latinLnBrk="0" hangingPunct="1">
        <a:spcBef>
          <a:spcPts val="243"/>
        </a:spcBef>
        <a:buClr>
          <a:schemeClr val="accent1"/>
        </a:buClr>
        <a:buFont typeface="Verdana"/>
        <a:buChar char="◦"/>
        <a:defRPr kumimoji="0" sz="1725" kern="1200">
          <a:solidFill>
            <a:schemeClr val="tx1"/>
          </a:solidFill>
          <a:latin typeface="+mn-lt"/>
          <a:ea typeface="+mn-ea"/>
          <a:cs typeface="+mn-cs"/>
        </a:defRPr>
      </a:lvl2pPr>
      <a:lvl3pPr marL="644652" indent="-171450" algn="l" rtl="0" eaLnBrk="1" latinLnBrk="0" hangingPunct="1">
        <a:spcBef>
          <a:spcPts val="263"/>
        </a:spcBef>
        <a:buClr>
          <a:schemeClr val="accent2"/>
        </a:buClr>
        <a:buSzPct val="100000"/>
        <a:buFont typeface="Wingdings 2"/>
        <a:buChar char=""/>
        <a:defRPr kumimoji="0" sz="1575" kern="1200">
          <a:solidFill>
            <a:schemeClr val="tx1"/>
          </a:solidFill>
          <a:latin typeface="+mn-lt"/>
          <a:ea typeface="+mn-ea"/>
          <a:cs typeface="+mn-cs"/>
        </a:defRPr>
      </a:lvl3pPr>
      <a:lvl4pPr marL="857250" indent="-171450" algn="l" rtl="0" eaLnBrk="1" latinLnBrk="0" hangingPunct="1">
        <a:spcBef>
          <a:spcPts val="263"/>
        </a:spcBef>
        <a:buClr>
          <a:schemeClr val="accent2"/>
        </a:buClr>
        <a:buFont typeface="Wingdings 2"/>
        <a:buChar char=""/>
        <a:defRPr kumimoji="0" sz="1425" kern="1200">
          <a:solidFill>
            <a:schemeClr val="tx1"/>
          </a:solidFill>
          <a:latin typeface="+mn-lt"/>
          <a:ea typeface="+mn-ea"/>
          <a:cs typeface="+mn-cs"/>
        </a:defRPr>
      </a:lvl4pPr>
      <a:lvl5pPr marL="1028700" indent="-171450" algn="l" rtl="0" eaLnBrk="1" latinLnBrk="0" hangingPunct="1">
        <a:spcBef>
          <a:spcPts val="263"/>
        </a:spcBef>
        <a:buClr>
          <a:schemeClr val="accent2"/>
        </a:buClr>
        <a:buFont typeface="Wingdings 2"/>
        <a:buChar char=""/>
        <a:defRPr kumimoji="0" sz="1350" kern="1200">
          <a:solidFill>
            <a:schemeClr val="tx1"/>
          </a:solidFill>
          <a:latin typeface="+mn-lt"/>
          <a:ea typeface="+mn-ea"/>
          <a:cs typeface="+mn-cs"/>
        </a:defRPr>
      </a:lvl5pPr>
      <a:lvl6pPr marL="1200150" indent="-171450" algn="l" rtl="0" eaLnBrk="1" latinLnBrk="0" hangingPunct="1">
        <a:spcBef>
          <a:spcPts val="263"/>
        </a:spcBef>
        <a:buClr>
          <a:schemeClr val="accent3"/>
        </a:buClr>
        <a:buFont typeface="Wingdings 2"/>
        <a:buChar char=""/>
        <a:defRPr kumimoji="0" sz="1350" kern="1200">
          <a:solidFill>
            <a:schemeClr val="tx1"/>
          </a:solidFill>
          <a:latin typeface="+mn-lt"/>
          <a:ea typeface="+mn-ea"/>
          <a:cs typeface="+mn-cs"/>
        </a:defRPr>
      </a:lvl6pPr>
      <a:lvl7pPr marL="137160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5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500" indent="-171450"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68580" tIns="34290" rIns="68580" bIns="34290" anchor="t" compatLnSpc="1"/>
          <a:lstStyle>
            <a:extLst/>
          </a:lstStyle>
          <a:p>
            <a:endParaRPr lang="en-US" sz="135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68580" tIns="34290" rIns="68580" bIns="34290" anchor="ctr" compatLnSpc="1"/>
          <a:lstStyle>
            <a:extLst/>
          </a:lstStyle>
          <a:p>
            <a:pPr algn="ctr"/>
            <a:endParaRPr lang="en-US" sz="1350">
              <a:solidFill>
                <a:prstClr val="white"/>
              </a:solidFill>
            </a:endParaRPr>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750">
                <a:solidFill>
                  <a:schemeClr val="tx1"/>
                </a:solidFill>
              </a:defRPr>
            </a:lvl1pPr>
            <a:extLst/>
          </a:lstStyle>
          <a:p>
            <a:fld id="{EB13E7E3-FB74-4089-A3E2-F3579F930C46}" type="datetime1">
              <a:rPr lang="en-US" smtClean="0">
                <a:solidFill>
                  <a:prstClr val="black"/>
                </a:solidFill>
              </a:rPr>
              <a:t>11/30/2015</a:t>
            </a:fld>
            <a:endParaRPr lang="en-US">
              <a:solidFill>
                <a:prstClr val="black"/>
              </a:solidFill>
            </a:endParaRPr>
          </a:p>
        </p:txBody>
      </p:sp>
      <p:sp>
        <p:nvSpPr>
          <p:cNvPr id="22" name="Footer Placeholder 21"/>
          <p:cNvSpPr>
            <a:spLocks noGrp="1"/>
          </p:cNvSpPr>
          <p:nvPr>
            <p:ph type="ftr" sz="quarter" idx="3"/>
          </p:nvPr>
        </p:nvSpPr>
        <p:spPr>
          <a:xfrm>
            <a:off x="4380073" y="6407946"/>
            <a:ext cx="2350681" cy="365125"/>
          </a:xfrm>
          <a:prstGeom prst="rect">
            <a:avLst/>
          </a:prstGeom>
        </p:spPr>
        <p:txBody>
          <a:bodyPr vert="horz" anchor="b"/>
          <a:lstStyle>
            <a:lvl1pPr algn="r" eaLnBrk="1" latinLnBrk="0" hangingPunct="1">
              <a:defRPr kumimoji="0" sz="750">
                <a:solidFill>
                  <a:schemeClr val="tx1"/>
                </a:solidFill>
              </a:defRPr>
            </a:lvl1pPr>
            <a:extLst/>
          </a:lstStyle>
          <a:p>
            <a:endParaRPr lang="en-US">
              <a:solidFill>
                <a:prstClr val="black"/>
              </a:solidFill>
            </a:endParaRPr>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750" b="0">
                <a:solidFill>
                  <a:schemeClr val="tx1"/>
                </a:solidFill>
              </a:defRPr>
            </a:lvl1pPr>
            <a:extLst/>
          </a:lstStyle>
          <a:p>
            <a:fld id="{C37A3EC4-1E36-45F4-A402-D0CA41BEB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561217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l" rtl="0" eaLnBrk="1" latinLnBrk="0" hangingPunct="1">
        <a:spcBef>
          <a:spcPct val="0"/>
        </a:spcBef>
        <a:buNone/>
        <a:defRPr kumimoji="0" sz="3075"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274320" indent="-192024" algn="l" rtl="0" eaLnBrk="1" latinLnBrk="0" hangingPunct="1">
        <a:spcBef>
          <a:spcPts val="300"/>
        </a:spcBef>
        <a:spcAft>
          <a:spcPts val="0"/>
        </a:spcAft>
        <a:buClr>
          <a:schemeClr val="accent1"/>
        </a:buClr>
        <a:buSzPct val="68000"/>
        <a:buFont typeface="Wingdings 3"/>
        <a:buChar char=""/>
        <a:defRPr kumimoji="0" sz="2025" kern="1200">
          <a:solidFill>
            <a:schemeClr val="tx1"/>
          </a:solidFill>
          <a:latin typeface="+mn-lt"/>
          <a:ea typeface="+mn-ea"/>
          <a:cs typeface="+mn-cs"/>
        </a:defRPr>
      </a:lvl1pPr>
      <a:lvl2pPr marL="466344" indent="-171450" algn="l" rtl="0" eaLnBrk="1" latinLnBrk="0" hangingPunct="1">
        <a:spcBef>
          <a:spcPts val="243"/>
        </a:spcBef>
        <a:buClr>
          <a:schemeClr val="accent1"/>
        </a:buClr>
        <a:buFont typeface="Verdana"/>
        <a:buChar char="◦"/>
        <a:defRPr kumimoji="0" sz="1725" kern="1200">
          <a:solidFill>
            <a:schemeClr val="tx1"/>
          </a:solidFill>
          <a:latin typeface="+mn-lt"/>
          <a:ea typeface="+mn-ea"/>
          <a:cs typeface="+mn-cs"/>
        </a:defRPr>
      </a:lvl2pPr>
      <a:lvl3pPr marL="644652" indent="-171450" algn="l" rtl="0" eaLnBrk="1" latinLnBrk="0" hangingPunct="1">
        <a:spcBef>
          <a:spcPts val="263"/>
        </a:spcBef>
        <a:buClr>
          <a:schemeClr val="accent2"/>
        </a:buClr>
        <a:buSzPct val="100000"/>
        <a:buFont typeface="Wingdings 2"/>
        <a:buChar char=""/>
        <a:defRPr kumimoji="0" sz="1575" kern="1200">
          <a:solidFill>
            <a:schemeClr val="tx1"/>
          </a:solidFill>
          <a:latin typeface="+mn-lt"/>
          <a:ea typeface="+mn-ea"/>
          <a:cs typeface="+mn-cs"/>
        </a:defRPr>
      </a:lvl3pPr>
      <a:lvl4pPr marL="857250" indent="-171450" algn="l" rtl="0" eaLnBrk="1" latinLnBrk="0" hangingPunct="1">
        <a:spcBef>
          <a:spcPts val="263"/>
        </a:spcBef>
        <a:buClr>
          <a:schemeClr val="accent2"/>
        </a:buClr>
        <a:buFont typeface="Wingdings 2"/>
        <a:buChar char=""/>
        <a:defRPr kumimoji="0" sz="1425" kern="1200">
          <a:solidFill>
            <a:schemeClr val="tx1"/>
          </a:solidFill>
          <a:latin typeface="+mn-lt"/>
          <a:ea typeface="+mn-ea"/>
          <a:cs typeface="+mn-cs"/>
        </a:defRPr>
      </a:lvl4pPr>
      <a:lvl5pPr marL="1028700" indent="-171450" algn="l" rtl="0" eaLnBrk="1" latinLnBrk="0" hangingPunct="1">
        <a:spcBef>
          <a:spcPts val="263"/>
        </a:spcBef>
        <a:buClr>
          <a:schemeClr val="accent2"/>
        </a:buClr>
        <a:buFont typeface="Wingdings 2"/>
        <a:buChar char=""/>
        <a:defRPr kumimoji="0" sz="1350" kern="1200">
          <a:solidFill>
            <a:schemeClr val="tx1"/>
          </a:solidFill>
          <a:latin typeface="+mn-lt"/>
          <a:ea typeface="+mn-ea"/>
          <a:cs typeface="+mn-cs"/>
        </a:defRPr>
      </a:lvl5pPr>
      <a:lvl6pPr marL="1200150" indent="-171450" algn="l" rtl="0" eaLnBrk="1" latinLnBrk="0" hangingPunct="1">
        <a:spcBef>
          <a:spcPts val="263"/>
        </a:spcBef>
        <a:buClr>
          <a:schemeClr val="accent3"/>
        </a:buClr>
        <a:buFont typeface="Wingdings 2"/>
        <a:buChar char=""/>
        <a:defRPr kumimoji="0" sz="1350" kern="1200">
          <a:solidFill>
            <a:schemeClr val="tx1"/>
          </a:solidFill>
          <a:latin typeface="+mn-lt"/>
          <a:ea typeface="+mn-ea"/>
          <a:cs typeface="+mn-cs"/>
        </a:defRPr>
      </a:lvl6pPr>
      <a:lvl7pPr marL="137160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50" indent="-171450"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500" indent="-171450"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gov.georgia.gov/education-reform-commissi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erc@opb.georgia.go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514600" y="5086350"/>
            <a:ext cx="4057650" cy="742950"/>
          </a:xfrm>
        </p:spPr>
        <p:txBody>
          <a:bodyPr>
            <a:normAutofit fontScale="62500" lnSpcReduction="20000"/>
          </a:bodyPr>
          <a:lstStyle/>
          <a:p>
            <a:pPr marL="82296" indent="0" algn="ctr">
              <a:buNone/>
            </a:pPr>
            <a:r>
              <a:rPr lang="en-US" sz="2850" b="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Honorable Nathan Deal, Governor</a:t>
            </a:r>
          </a:p>
          <a:p>
            <a:pPr marL="82296" indent="0" algn="ctr">
              <a:buNone/>
            </a:pPr>
            <a:r>
              <a:rPr lang="en-US" sz="2850" b="1" dirty="0" smtClean="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November 19, 2015</a:t>
            </a:r>
            <a:endParaRPr lang="en-US" sz="2850" b="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82296" indent="0">
              <a:buNone/>
            </a:pPr>
            <a:endParaRPr lang="en-US" sz="2100" dirty="0"/>
          </a:p>
          <a:p>
            <a:pPr marL="82296" indent="0">
              <a:buNone/>
            </a:pPr>
            <a:endParaRPr lang="en-US" sz="2100" dirty="0"/>
          </a:p>
        </p:txBody>
      </p:sp>
      <p:sp>
        <p:nvSpPr>
          <p:cNvPr id="2" name="Title 1"/>
          <p:cNvSpPr>
            <a:spLocks noGrp="1"/>
          </p:cNvSpPr>
          <p:nvPr>
            <p:ph type="title"/>
          </p:nvPr>
        </p:nvSpPr>
        <p:spPr>
          <a:xfrm>
            <a:off x="1485900" y="1028700"/>
            <a:ext cx="6172200" cy="1028700"/>
          </a:xfrm>
        </p:spPr>
        <p:txBody>
          <a:bodyPr>
            <a:normAutofit fontScale="90000"/>
          </a:bodyPr>
          <a:lstStyle/>
          <a:p>
            <a:pPr algn="ctr"/>
            <a:r>
              <a:rPr lang="en-US" sz="2700" dirty="0"/>
              <a:t/>
            </a:r>
            <a:br>
              <a:rPr lang="en-US" sz="2700" dirty="0"/>
            </a:br>
            <a:r>
              <a:rPr lang="en-US" sz="3825" dirty="0">
                <a:solidFill>
                  <a:schemeClr val="bg2">
                    <a:lumMod val="25000"/>
                  </a:schemeClr>
                </a:solidFill>
                <a:latin typeface="Calibri" panose="020F0502020204030204" pitchFamily="34" charset="0"/>
                <a:cs typeface="Calibri" panose="020F0502020204030204" pitchFamily="34" charset="0"/>
              </a:rPr>
              <a:t>Education Reform Commission </a:t>
            </a:r>
            <a:r>
              <a:rPr lang="en-US" sz="3000" dirty="0">
                <a:solidFill>
                  <a:schemeClr val="bg2">
                    <a:lumMod val="25000"/>
                  </a:schemeClr>
                </a:solidFill>
                <a:latin typeface="Calibri" panose="020F0502020204030204" pitchFamily="34" charset="0"/>
                <a:cs typeface="Calibri" panose="020F0502020204030204" pitchFamily="34" charset="0"/>
              </a:rPr>
              <a:t/>
            </a:r>
            <a:br>
              <a:rPr lang="en-US" sz="3000" dirty="0">
                <a:solidFill>
                  <a:schemeClr val="bg2">
                    <a:lumMod val="25000"/>
                  </a:schemeClr>
                </a:solidFill>
                <a:latin typeface="Calibri" panose="020F0502020204030204" pitchFamily="34" charset="0"/>
                <a:cs typeface="Calibri" panose="020F0502020204030204" pitchFamily="34" charset="0"/>
              </a:rPr>
            </a:br>
            <a:r>
              <a:rPr lang="en-US" sz="3300" dirty="0">
                <a:solidFill>
                  <a:schemeClr val="bg2">
                    <a:lumMod val="25000"/>
                  </a:schemeClr>
                </a:solidFill>
                <a:latin typeface="Calibri" panose="020F0502020204030204" pitchFamily="34" charset="0"/>
                <a:cs typeface="Calibri" panose="020F0502020204030204" pitchFamily="34" charset="0"/>
              </a:rPr>
              <a:t>WELCOME</a:t>
            </a:r>
            <a:r>
              <a:rPr lang="en-US" sz="3000" dirty="0">
                <a:solidFill>
                  <a:schemeClr val="bg2">
                    <a:lumMod val="25000"/>
                  </a:schemeClr>
                </a:solidFill>
                <a:latin typeface="Calibri" panose="020F0502020204030204" pitchFamily="34" charset="0"/>
                <a:cs typeface="Calibri" panose="020F0502020204030204" pitchFamily="34" charset="0"/>
              </a:rPr>
              <a:t/>
            </a:r>
            <a:br>
              <a:rPr lang="en-US" sz="3000" dirty="0">
                <a:solidFill>
                  <a:schemeClr val="bg2">
                    <a:lumMod val="25000"/>
                  </a:schemeClr>
                </a:solidFill>
                <a:latin typeface="Calibri" panose="020F0502020204030204" pitchFamily="34" charset="0"/>
                <a:cs typeface="Calibri" panose="020F0502020204030204" pitchFamily="34" charset="0"/>
              </a:rPr>
            </a:br>
            <a:endParaRPr lang="en-US" sz="3000" dirty="0">
              <a:solidFill>
                <a:schemeClr val="bg2">
                  <a:lumMod val="25000"/>
                </a:schemeClr>
              </a:solidFill>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8950" y="2171700"/>
            <a:ext cx="2994661" cy="2776868"/>
          </a:xfrm>
          <a:prstGeom prst="rect">
            <a:avLst/>
          </a:prstGeom>
        </p:spPr>
      </p:pic>
      <p:sp>
        <p:nvSpPr>
          <p:cNvPr id="5" name="Date Placeholder 4"/>
          <p:cNvSpPr>
            <a:spLocks noGrp="1"/>
          </p:cNvSpPr>
          <p:nvPr>
            <p:ph type="dt" sz="half" idx="10"/>
          </p:nvPr>
        </p:nvSpPr>
        <p:spPr/>
        <p:txBody>
          <a:bodyPr/>
          <a:lstStyle/>
          <a:p>
            <a:fld id="{5CA00CF9-9D51-4FB9-B136-E48BDCD5A2FF}" type="datetime1">
              <a:rPr lang="en-US" smtClean="0">
                <a:solidFill>
                  <a:prstClr val="black"/>
                </a:solidFill>
              </a:rPr>
              <a:t>11/30/2015</a:t>
            </a:fld>
            <a:endParaRPr lang="en-US">
              <a:solidFill>
                <a:prstClr val="black"/>
              </a:solidFill>
            </a:endParaRPr>
          </a:p>
        </p:txBody>
      </p:sp>
      <p:sp>
        <p:nvSpPr>
          <p:cNvPr id="6" name="Slide Number Placeholder 5"/>
          <p:cNvSpPr>
            <a:spLocks noGrp="1"/>
          </p:cNvSpPr>
          <p:nvPr>
            <p:ph type="sldNum" sz="quarter" idx="12"/>
          </p:nvPr>
        </p:nvSpPr>
        <p:spPr/>
        <p:txBody>
          <a:bodyPr/>
          <a:lstStyle/>
          <a:p>
            <a:fld id="{C37A3EC4-1E36-45F4-A402-D0CA41BEB70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489641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9255"/>
            <a:ext cx="8229600" cy="4878056"/>
          </a:xfrm>
        </p:spPr>
        <p:txBody>
          <a:bodyPr>
            <a:normAutofit/>
          </a:bodyPr>
          <a:lstStyle/>
          <a:p>
            <a:pPr marL="82296" indent="0">
              <a:buNone/>
            </a:pPr>
            <a:r>
              <a:rPr lang="en-US" b="1" dirty="0" smtClean="0"/>
              <a:t>Develop </a:t>
            </a:r>
            <a:r>
              <a:rPr lang="en-US" b="1" dirty="0"/>
              <a:t>and implement a pay structure for Pre-Kindergarten lead teachers based on experience and teacher credential, while developing other compensation models based on teacher effectiveness that would be feasible and reliable across multiple program types.</a:t>
            </a:r>
            <a:endParaRPr lang="en-US" dirty="0"/>
          </a:p>
          <a:p>
            <a:pPr marL="0" indent="0">
              <a:buNone/>
            </a:pPr>
            <a:endParaRPr lang="en-US" dirty="0" smtClean="0"/>
          </a:p>
          <a:p>
            <a:r>
              <a:rPr lang="en-US" b="1" dirty="0" smtClean="0"/>
              <a:t>Rationale</a:t>
            </a:r>
          </a:p>
          <a:p>
            <a:pPr marL="0" indent="0">
              <a:buNone/>
            </a:pPr>
            <a:r>
              <a:rPr lang="en-US" dirty="0"/>
              <a:t>Classroom quality is largely determined by the quality of teaching instruction. </a:t>
            </a:r>
            <a:r>
              <a:rPr lang="en-US" dirty="0" smtClean="0"/>
              <a:t>Pre-K </a:t>
            </a:r>
            <a:r>
              <a:rPr lang="en-US" dirty="0"/>
              <a:t>teachers are not currently paid for experience, </a:t>
            </a:r>
            <a:r>
              <a:rPr lang="en-US" dirty="0" smtClean="0"/>
              <a:t>training, </a:t>
            </a:r>
            <a:r>
              <a:rPr lang="en-US" dirty="0"/>
              <a:t>or </a:t>
            </a:r>
            <a:r>
              <a:rPr lang="en-US" dirty="0" smtClean="0"/>
              <a:t>performance, decreasing retention rates. Best </a:t>
            </a:r>
            <a:r>
              <a:rPr lang="en-US" dirty="0"/>
              <a:t>early education </a:t>
            </a:r>
            <a:r>
              <a:rPr lang="en-US" dirty="0" smtClean="0"/>
              <a:t>practices </a:t>
            </a:r>
            <a:r>
              <a:rPr lang="en-US" dirty="0"/>
              <a:t>as set by the National Institute for Early Education Research </a:t>
            </a:r>
            <a:r>
              <a:rPr lang="en-US" dirty="0" smtClean="0"/>
              <a:t>suggest </a:t>
            </a:r>
            <a:r>
              <a:rPr lang="en-US" dirty="0"/>
              <a:t>that paying Pre-K teachers on the same scale as K-12 is a critical strategy in achieving and maintaining </a:t>
            </a:r>
            <a:r>
              <a:rPr lang="en-US" dirty="0" smtClean="0"/>
              <a:t>quality</a:t>
            </a:r>
            <a:r>
              <a:rPr lang="en-US" dirty="0"/>
              <a:t> </a:t>
            </a:r>
            <a:r>
              <a:rPr lang="en-US" dirty="0" smtClean="0"/>
              <a:t>in classrooms. </a:t>
            </a:r>
            <a:endParaRPr lang="en-US" dirty="0"/>
          </a:p>
        </p:txBody>
      </p:sp>
      <p:sp>
        <p:nvSpPr>
          <p:cNvPr id="2" name="Title 1"/>
          <p:cNvSpPr>
            <a:spLocks noGrp="1"/>
          </p:cNvSpPr>
          <p:nvPr>
            <p:ph type="title"/>
          </p:nvPr>
        </p:nvSpPr>
        <p:spPr>
          <a:xfrm>
            <a:off x="457200" y="94594"/>
            <a:ext cx="8229600" cy="953814"/>
          </a:xfrm>
        </p:spPr>
        <p:txBody>
          <a:bodyPr>
            <a:normAutofit fontScale="90000"/>
          </a:bodyPr>
          <a:lstStyle/>
          <a:p>
            <a:pPr algn="ctr"/>
            <a:r>
              <a:rPr lang="en-US" dirty="0" smtClean="0"/>
              <a:t/>
            </a:r>
            <a:br>
              <a:rPr lang="en-US" dirty="0" smtClean="0"/>
            </a:br>
            <a:r>
              <a:rPr lang="en-US" dirty="0" smtClean="0"/>
              <a:t>ECC Pre-K Recommendation 1</a:t>
            </a:r>
            <a:endParaRPr lang="en-US" dirty="0"/>
          </a:p>
        </p:txBody>
      </p:sp>
      <p:sp>
        <p:nvSpPr>
          <p:cNvPr id="4" name="Date Placeholder 3"/>
          <p:cNvSpPr>
            <a:spLocks noGrp="1"/>
          </p:cNvSpPr>
          <p:nvPr>
            <p:ph type="dt" sz="half" idx="10"/>
          </p:nvPr>
        </p:nvSpPr>
        <p:spPr/>
        <p:txBody>
          <a:bodyPr/>
          <a:lstStyle/>
          <a:p>
            <a:fld id="{E01B5006-B83A-4DBA-8DAC-4F4D51CAD97A}"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33164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Increase </a:t>
            </a:r>
            <a:r>
              <a:rPr lang="en-US" b="1" dirty="0"/>
              <a:t>the pay for Georgia’s Pre-K assistant teachers. </a:t>
            </a:r>
            <a:endParaRPr lang="en-US" dirty="0"/>
          </a:p>
          <a:p>
            <a:pPr marL="0" indent="0">
              <a:buNone/>
            </a:pPr>
            <a:endParaRPr lang="en-US" dirty="0"/>
          </a:p>
          <a:p>
            <a:pPr marL="0" indent="0">
              <a:buNone/>
            </a:pPr>
            <a:endParaRPr lang="en-US" dirty="0" smtClean="0"/>
          </a:p>
          <a:p>
            <a:r>
              <a:rPr lang="en-US" b="1" dirty="0" smtClean="0"/>
              <a:t>Rationale</a:t>
            </a:r>
          </a:p>
          <a:p>
            <a:pPr marL="0" indent="0">
              <a:buNone/>
            </a:pPr>
            <a:r>
              <a:rPr lang="en-US" dirty="0" smtClean="0"/>
              <a:t>Pre-K assistant </a:t>
            </a:r>
            <a:r>
              <a:rPr lang="en-US" dirty="0"/>
              <a:t>teachers are a vital component of the quality </a:t>
            </a:r>
            <a:r>
              <a:rPr lang="en-US" dirty="0" smtClean="0"/>
              <a:t>teaching and </a:t>
            </a:r>
            <a:r>
              <a:rPr lang="en-US" dirty="0"/>
              <a:t>instruction that takes place in a </a:t>
            </a:r>
            <a:r>
              <a:rPr lang="en-US" dirty="0" smtClean="0"/>
              <a:t>Pre-K </a:t>
            </a:r>
            <a:r>
              <a:rPr lang="en-US" dirty="0"/>
              <a:t>classroom. </a:t>
            </a:r>
            <a:r>
              <a:rPr lang="en-US" dirty="0" smtClean="0"/>
              <a:t>To </a:t>
            </a:r>
            <a:r>
              <a:rPr lang="en-US" dirty="0"/>
              <a:t>improve quality in the classroom, Georgia’s Pre-K assistant teachers are required to hold a Child Development </a:t>
            </a:r>
            <a:r>
              <a:rPr lang="en-US" dirty="0" smtClean="0"/>
              <a:t>Credential; however, obtaining this does not result in an increase in salary. An increase in pay would both increase retention and help to offset costs associated with obtaining this necessary credential.  </a:t>
            </a:r>
            <a:endParaRPr lang="en-US" dirty="0"/>
          </a:p>
        </p:txBody>
      </p:sp>
      <p:sp>
        <p:nvSpPr>
          <p:cNvPr id="2" name="Title 1"/>
          <p:cNvSpPr>
            <a:spLocks noGrp="1"/>
          </p:cNvSpPr>
          <p:nvPr>
            <p:ph type="title"/>
          </p:nvPr>
        </p:nvSpPr>
        <p:spPr/>
        <p:txBody>
          <a:bodyPr/>
          <a:lstStyle/>
          <a:p>
            <a:pPr algn="ctr"/>
            <a:r>
              <a:rPr lang="en-US" dirty="0" smtClean="0"/>
              <a:t>ECC Pre-K Recommendation 2</a:t>
            </a:r>
            <a:endParaRPr lang="en-US" dirty="0"/>
          </a:p>
        </p:txBody>
      </p:sp>
      <p:sp>
        <p:nvSpPr>
          <p:cNvPr id="4" name="Date Placeholder 3"/>
          <p:cNvSpPr>
            <a:spLocks noGrp="1"/>
          </p:cNvSpPr>
          <p:nvPr>
            <p:ph type="dt" sz="half" idx="10"/>
          </p:nvPr>
        </p:nvSpPr>
        <p:spPr/>
        <p:txBody>
          <a:bodyPr/>
          <a:lstStyle/>
          <a:p>
            <a:fld id="{880D0CD9-4C32-4D41-8420-9694911C2BCA}"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72220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b="1" dirty="0" smtClean="0"/>
              <a:t>Reduce </a:t>
            </a:r>
            <a:r>
              <a:rPr lang="en-US" b="1" dirty="0"/>
              <a:t>the Pre-kindergarten class size from 22 students to 20 students. Each class of 20 students would continue to be staffed with a lead teacher and an assistant teacher.</a:t>
            </a:r>
            <a:endParaRPr lang="en-US" dirty="0"/>
          </a:p>
          <a:p>
            <a:pPr marL="82296" indent="0">
              <a:buNone/>
            </a:pPr>
            <a:r>
              <a:rPr lang="en-US" b="1" dirty="0"/>
              <a:t> </a:t>
            </a:r>
            <a:endParaRPr lang="en-US" dirty="0"/>
          </a:p>
          <a:p>
            <a:pPr marL="82296" indent="0">
              <a:buNone/>
            </a:pPr>
            <a:endParaRPr lang="en-US" b="1" dirty="0" smtClean="0"/>
          </a:p>
          <a:p>
            <a:r>
              <a:rPr lang="en-US" b="1" dirty="0" smtClean="0"/>
              <a:t>Rationale</a:t>
            </a:r>
          </a:p>
          <a:p>
            <a:pPr marL="0" indent="0">
              <a:buNone/>
            </a:pPr>
            <a:r>
              <a:rPr lang="en-US" dirty="0"/>
              <a:t>The quality of teacher-child interactions is </a:t>
            </a:r>
            <a:r>
              <a:rPr lang="en-US" dirty="0" smtClean="0"/>
              <a:t>critical to student learning </a:t>
            </a:r>
            <a:r>
              <a:rPr lang="en-US" dirty="0"/>
              <a:t>in Pre-K classrooms. </a:t>
            </a:r>
            <a:r>
              <a:rPr lang="en-US" dirty="0" smtClean="0"/>
              <a:t>Reducing </a:t>
            </a:r>
            <a:r>
              <a:rPr lang="en-US" dirty="0"/>
              <a:t>the class </a:t>
            </a:r>
            <a:r>
              <a:rPr lang="en-US" dirty="0" smtClean="0"/>
              <a:t>size will </a:t>
            </a:r>
            <a:r>
              <a:rPr lang="en-US" dirty="0"/>
              <a:t>allow for increased interactions between the teacher and individual </a:t>
            </a:r>
            <a:r>
              <a:rPr lang="en-US" dirty="0" smtClean="0"/>
              <a:t>children. Also, </a:t>
            </a:r>
            <a:r>
              <a:rPr lang="en-US" dirty="0"/>
              <a:t>b</a:t>
            </a:r>
            <a:r>
              <a:rPr lang="en-US" dirty="0" smtClean="0"/>
              <a:t>est </a:t>
            </a:r>
            <a:r>
              <a:rPr lang="en-US" dirty="0"/>
              <a:t>early education </a:t>
            </a:r>
            <a:r>
              <a:rPr lang="en-US" dirty="0" smtClean="0"/>
              <a:t>practices as </a:t>
            </a:r>
            <a:r>
              <a:rPr lang="en-US" dirty="0"/>
              <a:t>recommended by the National Institute for Early Education </a:t>
            </a:r>
            <a:r>
              <a:rPr lang="en-US" dirty="0" smtClean="0"/>
              <a:t>Research have </a:t>
            </a:r>
            <a:r>
              <a:rPr lang="en-US" dirty="0"/>
              <a:t>set the quality benchmark for class size at a maximum of 20 students. </a:t>
            </a:r>
          </a:p>
          <a:p>
            <a:pPr marL="0" indent="0">
              <a:buNone/>
            </a:pPr>
            <a:endParaRPr lang="en-US" dirty="0"/>
          </a:p>
        </p:txBody>
      </p:sp>
      <p:sp>
        <p:nvSpPr>
          <p:cNvPr id="2" name="Title 1"/>
          <p:cNvSpPr>
            <a:spLocks noGrp="1"/>
          </p:cNvSpPr>
          <p:nvPr>
            <p:ph type="title"/>
          </p:nvPr>
        </p:nvSpPr>
        <p:spPr/>
        <p:txBody>
          <a:bodyPr/>
          <a:lstStyle/>
          <a:p>
            <a:pPr algn="ctr"/>
            <a:r>
              <a:rPr lang="en-US" dirty="0" smtClean="0"/>
              <a:t>ECC Pre-K Recommendation 3</a:t>
            </a:r>
            <a:endParaRPr lang="en-US" dirty="0"/>
          </a:p>
        </p:txBody>
      </p:sp>
      <p:sp>
        <p:nvSpPr>
          <p:cNvPr id="4" name="Date Placeholder 3"/>
          <p:cNvSpPr>
            <a:spLocks noGrp="1"/>
          </p:cNvSpPr>
          <p:nvPr>
            <p:ph type="dt" sz="half" idx="10"/>
          </p:nvPr>
        </p:nvSpPr>
        <p:spPr/>
        <p:txBody>
          <a:bodyPr/>
          <a:lstStyle/>
          <a:p>
            <a:fld id="{9DEF4E16-995A-4ADD-88D1-7BE08369382C}"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426007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82296" indent="0">
              <a:buNone/>
            </a:pPr>
            <a:r>
              <a:rPr lang="en-US" b="1" dirty="0" smtClean="0"/>
              <a:t>Increase </a:t>
            </a:r>
            <a:r>
              <a:rPr lang="en-US" b="1" dirty="0"/>
              <a:t>the start-up funds for new Georgia’s </a:t>
            </a:r>
            <a:r>
              <a:rPr lang="en-US" b="1" dirty="0" smtClean="0"/>
              <a:t>Pre-Kindergarten </a:t>
            </a:r>
            <a:r>
              <a:rPr lang="en-US" b="1" dirty="0"/>
              <a:t>classes from $8,000 to $12,000 and increase operating costs by 5% to 8%. </a:t>
            </a:r>
            <a:endParaRPr lang="en-US" dirty="0"/>
          </a:p>
          <a:p>
            <a:pPr marL="82296" indent="0">
              <a:buNone/>
            </a:pPr>
            <a:r>
              <a:rPr lang="en-US" b="1" dirty="0" smtClean="0"/>
              <a:t>	</a:t>
            </a:r>
          </a:p>
          <a:p>
            <a:r>
              <a:rPr lang="en-US" b="1" dirty="0" smtClean="0"/>
              <a:t>Benefits </a:t>
            </a:r>
            <a:r>
              <a:rPr lang="en-US" b="1" dirty="0"/>
              <a:t>and Non-Instructional Costs would be </a:t>
            </a:r>
            <a:r>
              <a:rPr lang="en-US" b="1" dirty="0" smtClean="0"/>
              <a:t>combined into </a:t>
            </a:r>
            <a:r>
              <a:rPr lang="en-US" b="1" dirty="0"/>
              <a:t>a single, budget line item known as Operating Costs.</a:t>
            </a:r>
            <a:endParaRPr lang="en-US" dirty="0"/>
          </a:p>
          <a:p>
            <a:r>
              <a:rPr lang="en-US" b="1" dirty="0" smtClean="0"/>
              <a:t>Operating </a:t>
            </a:r>
            <a:r>
              <a:rPr lang="en-US" b="1" dirty="0"/>
              <a:t>costs would include lead and assistant teacher </a:t>
            </a:r>
            <a:r>
              <a:rPr lang="en-US" b="1" dirty="0" smtClean="0"/>
              <a:t>benefits</a:t>
            </a:r>
            <a:r>
              <a:rPr lang="en-US" b="1" dirty="0"/>
              <a:t>, instructional and non-instructional costs and </a:t>
            </a:r>
            <a:r>
              <a:rPr lang="en-US" b="1" dirty="0" smtClean="0"/>
              <a:t>administrative </a:t>
            </a:r>
            <a:r>
              <a:rPr lang="en-US" b="1" dirty="0"/>
              <a:t>expenses.</a:t>
            </a:r>
            <a:endParaRPr lang="en-US" dirty="0"/>
          </a:p>
          <a:p>
            <a:pPr marL="82296" indent="0">
              <a:buNone/>
            </a:pPr>
            <a:endParaRPr lang="en-US" b="1" dirty="0" smtClean="0"/>
          </a:p>
          <a:p>
            <a:pPr marL="82296" indent="0">
              <a:buNone/>
            </a:pPr>
            <a:endParaRPr lang="en-US" b="1" dirty="0" smtClean="0"/>
          </a:p>
          <a:p>
            <a:r>
              <a:rPr lang="en-US" b="1" dirty="0" smtClean="0"/>
              <a:t>Rationale </a:t>
            </a:r>
          </a:p>
          <a:p>
            <a:pPr marL="0" indent="0">
              <a:buNone/>
            </a:pPr>
            <a:r>
              <a:rPr lang="en-US" dirty="0"/>
              <a:t>Research continues to </a:t>
            </a:r>
            <a:r>
              <a:rPr lang="en-US" dirty="0" smtClean="0"/>
              <a:t>demonstrate </a:t>
            </a:r>
            <a:r>
              <a:rPr lang="en-US" dirty="0"/>
              <a:t>the importance of </a:t>
            </a:r>
            <a:r>
              <a:rPr lang="en-US" dirty="0" smtClean="0"/>
              <a:t>quality Pre-K programs to achieving </a:t>
            </a:r>
            <a:r>
              <a:rPr lang="en-US" dirty="0"/>
              <a:t>and sustaining </a:t>
            </a:r>
            <a:r>
              <a:rPr lang="en-US" dirty="0" smtClean="0"/>
              <a:t>positive impacts </a:t>
            </a:r>
            <a:r>
              <a:rPr lang="en-US" dirty="0"/>
              <a:t>for children</a:t>
            </a:r>
            <a:r>
              <a:rPr lang="en-US" dirty="0" smtClean="0"/>
              <a:t>. While </a:t>
            </a:r>
            <a:r>
              <a:rPr lang="en-US" dirty="0"/>
              <a:t>o</a:t>
            </a:r>
            <a:r>
              <a:rPr lang="en-US" dirty="0" smtClean="0"/>
              <a:t>perating costs, including the materials necessary to ensure quality, </a:t>
            </a:r>
            <a:r>
              <a:rPr lang="en-US" dirty="0"/>
              <a:t>have continued to </a:t>
            </a:r>
            <a:r>
              <a:rPr lang="en-US" dirty="0" smtClean="0"/>
              <a:t>increase, there has not been a subsequent increase </a:t>
            </a:r>
            <a:r>
              <a:rPr lang="en-US" dirty="0"/>
              <a:t>in </a:t>
            </a:r>
            <a:r>
              <a:rPr lang="en-US" dirty="0" smtClean="0"/>
              <a:t>funds to account for rising costs. </a:t>
            </a:r>
            <a:endParaRPr lang="en-US" dirty="0"/>
          </a:p>
          <a:p>
            <a:pPr marL="0" indent="0">
              <a:buNone/>
            </a:pPr>
            <a:endParaRPr lang="en-US" dirty="0"/>
          </a:p>
        </p:txBody>
      </p:sp>
      <p:sp>
        <p:nvSpPr>
          <p:cNvPr id="2" name="Title 1"/>
          <p:cNvSpPr>
            <a:spLocks noGrp="1"/>
          </p:cNvSpPr>
          <p:nvPr>
            <p:ph type="title"/>
          </p:nvPr>
        </p:nvSpPr>
        <p:spPr/>
        <p:txBody>
          <a:bodyPr/>
          <a:lstStyle/>
          <a:p>
            <a:pPr algn="ctr"/>
            <a:r>
              <a:rPr lang="en-US" dirty="0" smtClean="0"/>
              <a:t>ECC Pre-K Recommendation 4</a:t>
            </a:r>
            <a:endParaRPr lang="en-US" dirty="0"/>
          </a:p>
        </p:txBody>
      </p:sp>
      <p:sp>
        <p:nvSpPr>
          <p:cNvPr id="4" name="Date Placeholder 3"/>
          <p:cNvSpPr>
            <a:spLocks noGrp="1"/>
          </p:cNvSpPr>
          <p:nvPr>
            <p:ph type="dt" sz="half" idx="10"/>
          </p:nvPr>
        </p:nvSpPr>
        <p:spPr/>
        <p:txBody>
          <a:bodyPr/>
          <a:lstStyle/>
          <a:p>
            <a:fld id="{2DA69C32-CA7D-40D5-8412-1E0D94673DBF}"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504163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82296" indent="0">
              <a:buNone/>
            </a:pPr>
            <a:r>
              <a:rPr lang="en-US" b="1" dirty="0" smtClean="0"/>
              <a:t>Provide </a:t>
            </a:r>
            <a:r>
              <a:rPr lang="en-US" b="1" dirty="0"/>
              <a:t>funding to support the implementation of Positive Behavior Interventions and Support (PBIS) in early learning programs.</a:t>
            </a:r>
            <a:endParaRPr lang="en-US" dirty="0"/>
          </a:p>
          <a:p>
            <a:pPr marL="82296" indent="0">
              <a:buNone/>
            </a:pPr>
            <a:endParaRPr lang="en-US" dirty="0" smtClean="0"/>
          </a:p>
          <a:p>
            <a:endParaRPr lang="en-US" dirty="0"/>
          </a:p>
          <a:p>
            <a:r>
              <a:rPr lang="en-US" b="1" dirty="0" smtClean="0"/>
              <a:t>Rationale</a:t>
            </a:r>
            <a:endParaRPr lang="en-US" dirty="0"/>
          </a:p>
          <a:p>
            <a:pPr marL="82296" indent="0">
              <a:buNone/>
            </a:pPr>
            <a:r>
              <a:rPr lang="en-US" dirty="0"/>
              <a:t>Addressing social emotional skills in the first five years of a child’s life is crucial for building the foundation for success in school and life. </a:t>
            </a:r>
            <a:r>
              <a:rPr lang="en-US" dirty="0" smtClean="0"/>
              <a:t>Preschool </a:t>
            </a:r>
            <a:r>
              <a:rPr lang="en-US" dirty="0"/>
              <a:t>teachers report that they are least equipped to address building social emotional competence.  Research shows that 10-30% of children are not socially or behaviorally ready for school.  </a:t>
            </a:r>
            <a:r>
              <a:rPr lang="en-US" i="1" dirty="0"/>
              <a:t>Positive Behavior Interventions and Supports (PBIS</a:t>
            </a:r>
            <a:r>
              <a:rPr lang="en-US" dirty="0"/>
              <a:t>) is an evidence-based framework which is currently utilized across Georgia in K-12</a:t>
            </a:r>
            <a:r>
              <a:rPr lang="en-US" dirty="0" smtClean="0"/>
              <a:t>.</a:t>
            </a:r>
            <a:endParaRPr lang="en-US" dirty="0"/>
          </a:p>
          <a:p>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14</a:t>
            </a:fld>
            <a:endParaRPr lang="en-US">
              <a:solidFill>
                <a:prstClr val="black"/>
              </a:solidFill>
            </a:endParaRPr>
          </a:p>
        </p:txBody>
      </p:sp>
      <p:sp>
        <p:nvSpPr>
          <p:cNvPr id="5" name="Title 4"/>
          <p:cNvSpPr>
            <a:spLocks noGrp="1"/>
          </p:cNvSpPr>
          <p:nvPr>
            <p:ph type="title"/>
          </p:nvPr>
        </p:nvSpPr>
        <p:spPr/>
        <p:txBody>
          <a:bodyPr/>
          <a:lstStyle/>
          <a:p>
            <a:pPr algn="ctr"/>
            <a:r>
              <a:rPr lang="en-US" dirty="0" smtClean="0"/>
              <a:t>ECC Pre-K Recommendation 5</a:t>
            </a:r>
            <a:endParaRPr lang="en-US" dirty="0"/>
          </a:p>
        </p:txBody>
      </p:sp>
    </p:spTree>
    <p:extLst>
      <p:ext uri="{BB962C8B-B14F-4D97-AF65-F5344CB8AC3E}">
        <p14:creationId xmlns:p14="http://schemas.microsoft.com/office/powerpoint/2010/main" val="1617871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82296" indent="0">
              <a:buNone/>
            </a:pPr>
            <a:r>
              <a:rPr lang="en-US" b="1" dirty="0" smtClean="0"/>
              <a:t>Provide </a:t>
            </a:r>
            <a:r>
              <a:rPr lang="en-US" b="1" dirty="0"/>
              <a:t>funding for demonstration grants to select Georgia’s Pre-kindergarten programs to support effective instruction for dual language learners.</a:t>
            </a:r>
            <a:endParaRPr lang="en-US" dirty="0"/>
          </a:p>
          <a:p>
            <a:pPr marL="82296" indent="0">
              <a:buNone/>
            </a:pPr>
            <a:r>
              <a:rPr lang="en-US" b="1" dirty="0"/>
              <a:t> </a:t>
            </a:r>
            <a:endParaRPr lang="en-US" dirty="0"/>
          </a:p>
          <a:p>
            <a:pPr marL="82296" indent="0">
              <a:buNone/>
            </a:pPr>
            <a:endParaRPr lang="en-US" dirty="0"/>
          </a:p>
          <a:p>
            <a:r>
              <a:rPr lang="en-US" b="1" dirty="0" smtClean="0"/>
              <a:t>Rationale</a:t>
            </a:r>
            <a:endParaRPr lang="en-US" dirty="0"/>
          </a:p>
          <a:p>
            <a:pPr marL="82296" indent="0">
              <a:buNone/>
            </a:pPr>
            <a:r>
              <a:rPr lang="en-US" dirty="0"/>
              <a:t>Recent research conducted on Georgia’s-Pre-kindergarten Program demonstrates the significant positive growth for dual language learners served in the program; however, the study documents that dual language learners begin the school year significantly behind their peers and enter kindergarten still significantly behind.  Demonstration grants would provide targeted funding to support effective instruction for dual language </a:t>
            </a:r>
            <a:r>
              <a:rPr lang="en-US" dirty="0" smtClean="0"/>
              <a:t>learners</a:t>
            </a:r>
            <a:r>
              <a:rPr lang="en-US" dirty="0"/>
              <a:t>.</a:t>
            </a:r>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15</a:t>
            </a:fld>
            <a:endParaRPr lang="en-US">
              <a:solidFill>
                <a:prstClr val="black"/>
              </a:solidFill>
            </a:endParaRPr>
          </a:p>
        </p:txBody>
      </p:sp>
      <p:sp>
        <p:nvSpPr>
          <p:cNvPr id="5" name="Title 4"/>
          <p:cNvSpPr>
            <a:spLocks noGrp="1"/>
          </p:cNvSpPr>
          <p:nvPr>
            <p:ph type="title"/>
          </p:nvPr>
        </p:nvSpPr>
        <p:spPr/>
        <p:txBody>
          <a:bodyPr/>
          <a:lstStyle/>
          <a:p>
            <a:pPr algn="ctr"/>
            <a:r>
              <a:rPr lang="en-US" dirty="0" smtClean="0"/>
              <a:t>ECC Pre-K Recommendation 6</a:t>
            </a:r>
            <a:endParaRPr lang="en-US" dirty="0"/>
          </a:p>
        </p:txBody>
      </p:sp>
    </p:spTree>
    <p:extLst>
      <p:ext uri="{BB962C8B-B14F-4D97-AF65-F5344CB8AC3E}">
        <p14:creationId xmlns:p14="http://schemas.microsoft.com/office/powerpoint/2010/main" val="157548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lvl="0" indent="0">
              <a:buNone/>
            </a:pPr>
            <a:r>
              <a:rPr lang="en-US" b="1" dirty="0" smtClean="0"/>
              <a:t>Consider enacting legislation </a:t>
            </a:r>
            <a:r>
              <a:rPr lang="en-US" b="1" dirty="0"/>
              <a:t>to create a refundable consumer tax </a:t>
            </a:r>
            <a:r>
              <a:rPr lang="en-US" b="1" dirty="0" smtClean="0"/>
              <a:t>incentive  </a:t>
            </a:r>
            <a:r>
              <a:rPr lang="en-US" b="1" dirty="0"/>
              <a:t>for families when their children are enrolled in a Quality Rated child care program. Tax </a:t>
            </a:r>
            <a:r>
              <a:rPr lang="en-US" b="1" dirty="0" smtClean="0"/>
              <a:t>incentive </a:t>
            </a:r>
            <a:r>
              <a:rPr lang="en-US" b="1" dirty="0"/>
              <a:t>should be tiered based on star level.</a:t>
            </a:r>
            <a:endParaRPr lang="en-US" dirty="0"/>
          </a:p>
          <a:p>
            <a:pPr marL="82296" indent="0">
              <a:buNone/>
            </a:pPr>
            <a:endParaRPr lang="en-US" b="1" dirty="0" smtClean="0"/>
          </a:p>
          <a:p>
            <a:pPr marL="82296" indent="0">
              <a:buNone/>
            </a:pPr>
            <a:endParaRPr lang="en-US" b="1" dirty="0" smtClean="0"/>
          </a:p>
          <a:p>
            <a:r>
              <a:rPr lang="en-US" b="1" dirty="0" smtClean="0"/>
              <a:t>Rationale</a:t>
            </a:r>
            <a:endParaRPr lang="en-US" b="1" dirty="0"/>
          </a:p>
          <a:p>
            <a:pPr marL="82296" indent="0">
              <a:buNone/>
            </a:pPr>
            <a:r>
              <a:rPr lang="en-US" dirty="0" smtClean="0"/>
              <a:t>Families often are forced to choose early childhood education based upon cost and proximity, not quality.  A tax incentive would encourage participation in the Quality Rated program and give families the flexibility to choose the child care provider best suited for the needs of their children.</a:t>
            </a:r>
            <a:endParaRPr lang="en-US" dirty="0"/>
          </a:p>
        </p:txBody>
      </p:sp>
      <p:sp>
        <p:nvSpPr>
          <p:cNvPr id="2" name="Title 1"/>
          <p:cNvSpPr>
            <a:spLocks noGrp="1"/>
          </p:cNvSpPr>
          <p:nvPr>
            <p:ph type="title"/>
          </p:nvPr>
        </p:nvSpPr>
        <p:spPr/>
        <p:txBody>
          <a:bodyPr/>
          <a:lstStyle/>
          <a:p>
            <a:pPr algn="ctr"/>
            <a:r>
              <a:rPr lang="en-US" dirty="0"/>
              <a:t>ECC </a:t>
            </a:r>
            <a:r>
              <a:rPr lang="en-US" dirty="0" smtClean="0"/>
              <a:t>EC Recommendation 1a</a:t>
            </a:r>
            <a:endParaRPr lang="en-US" dirty="0"/>
          </a:p>
        </p:txBody>
      </p:sp>
      <p:sp>
        <p:nvSpPr>
          <p:cNvPr id="4" name="Date Placeholder 3"/>
          <p:cNvSpPr>
            <a:spLocks noGrp="1"/>
          </p:cNvSpPr>
          <p:nvPr>
            <p:ph type="dt" sz="half" idx="10"/>
          </p:nvPr>
        </p:nvSpPr>
        <p:spPr/>
        <p:txBody>
          <a:bodyPr/>
          <a:lstStyle/>
          <a:p>
            <a:fld id="{A8AA90B5-0EE5-4BAC-A655-910BF68E938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6447143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82296" lvl="0" indent="0">
              <a:buNone/>
            </a:pPr>
            <a:r>
              <a:rPr lang="en-US" sz="2000" b="1" dirty="0" smtClean="0"/>
              <a:t>Consider enacting </a:t>
            </a:r>
            <a:r>
              <a:rPr lang="en-US" sz="2000" b="1" dirty="0"/>
              <a:t>legislation to create a business investment tax </a:t>
            </a:r>
            <a:r>
              <a:rPr lang="en-US" sz="2000" b="1" dirty="0" smtClean="0"/>
              <a:t>incentive (deduction or credit) </a:t>
            </a:r>
            <a:r>
              <a:rPr lang="en-US" sz="2000" b="1" dirty="0"/>
              <a:t>for child care providers who are Quality Rated. Tax </a:t>
            </a:r>
            <a:r>
              <a:rPr lang="en-US" sz="2000" b="1" dirty="0" smtClean="0"/>
              <a:t>incentive </a:t>
            </a:r>
            <a:r>
              <a:rPr lang="en-US" sz="2000" b="1" dirty="0"/>
              <a:t>should be tiered based on star level.</a:t>
            </a:r>
            <a:endParaRPr lang="en-US" sz="2000" dirty="0"/>
          </a:p>
          <a:p>
            <a:pPr marL="82296" indent="0">
              <a:buNone/>
            </a:pPr>
            <a:endParaRPr lang="en-US" sz="2030" b="1" dirty="0" smtClean="0"/>
          </a:p>
          <a:p>
            <a:pPr marL="82296" indent="0">
              <a:buNone/>
            </a:pPr>
            <a:endParaRPr lang="en-US" sz="2030" b="1" dirty="0"/>
          </a:p>
          <a:p>
            <a:r>
              <a:rPr lang="en-US" sz="2030" b="1" dirty="0" smtClean="0"/>
              <a:t>Rationale</a:t>
            </a:r>
            <a:r>
              <a:rPr lang="en-US" sz="2400" dirty="0"/>
              <a:t> </a:t>
            </a:r>
            <a:endParaRPr lang="en-US" sz="2400" dirty="0" smtClean="0"/>
          </a:p>
          <a:p>
            <a:r>
              <a:rPr lang="en-US" sz="2400" dirty="0" smtClean="0"/>
              <a:t>A business investment tax incentive for child care providers would increase the availability </a:t>
            </a:r>
            <a:r>
              <a:rPr lang="en-US" sz="2400" dirty="0"/>
              <a:t>of quality child care in the state. </a:t>
            </a:r>
            <a:endParaRPr lang="en-US" sz="2030" b="1" dirty="0" smtClean="0"/>
          </a:p>
          <a:p>
            <a:endParaRPr lang="en-US" sz="2030" b="1" dirty="0" smtClean="0"/>
          </a:p>
          <a:p>
            <a:pPr marL="82296" indent="0">
              <a:buNone/>
            </a:pPr>
            <a:r>
              <a:rPr lang="en-US" sz="2030" dirty="0" smtClean="0"/>
              <a:t>.</a:t>
            </a:r>
          </a:p>
        </p:txBody>
      </p:sp>
      <p:sp>
        <p:nvSpPr>
          <p:cNvPr id="2" name="Title 1"/>
          <p:cNvSpPr>
            <a:spLocks noGrp="1"/>
          </p:cNvSpPr>
          <p:nvPr>
            <p:ph type="title"/>
          </p:nvPr>
        </p:nvSpPr>
        <p:spPr/>
        <p:txBody>
          <a:bodyPr/>
          <a:lstStyle/>
          <a:p>
            <a:pPr algn="ctr"/>
            <a:r>
              <a:rPr lang="en-US" dirty="0" smtClean="0"/>
              <a:t>ECC EC </a:t>
            </a:r>
            <a:r>
              <a:rPr lang="en-US" dirty="0"/>
              <a:t>Recommendation </a:t>
            </a:r>
            <a:r>
              <a:rPr lang="en-US" dirty="0" smtClean="0"/>
              <a:t>1b</a:t>
            </a:r>
            <a:endParaRPr lang="en-US" dirty="0"/>
          </a:p>
        </p:txBody>
      </p:sp>
      <p:sp>
        <p:nvSpPr>
          <p:cNvPr id="4" name="Date Placeholder 3"/>
          <p:cNvSpPr>
            <a:spLocks noGrp="1"/>
          </p:cNvSpPr>
          <p:nvPr>
            <p:ph type="dt" sz="half" idx="10"/>
          </p:nvPr>
        </p:nvSpPr>
        <p:spPr/>
        <p:txBody>
          <a:bodyPr/>
          <a:lstStyle/>
          <a:p>
            <a:fld id="{4C524705-D842-4252-B4E6-67C5E87E450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331845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82296" lvl="0" indent="0">
              <a:buNone/>
            </a:pPr>
            <a:r>
              <a:rPr lang="en-US" sz="2000" b="1" smtClean="0"/>
              <a:t>Consider enacting </a:t>
            </a:r>
            <a:r>
              <a:rPr lang="en-US" sz="2000" b="1" dirty="0"/>
              <a:t>legislation to create a refundable occupational tax </a:t>
            </a:r>
            <a:r>
              <a:rPr lang="en-US" sz="2000" b="1" dirty="0" smtClean="0"/>
              <a:t>incentive, </a:t>
            </a:r>
            <a:r>
              <a:rPr lang="en-US" sz="2000" b="1" dirty="0"/>
              <a:t>based on teacher credentials, for teachers who are employed at a Quality Rated child care program. Tax </a:t>
            </a:r>
            <a:r>
              <a:rPr lang="en-US" sz="2000" b="1" dirty="0" smtClean="0"/>
              <a:t>incentive </a:t>
            </a:r>
            <a:r>
              <a:rPr lang="en-US" sz="2000" b="1" dirty="0"/>
              <a:t>should be tiered based on star level.</a:t>
            </a:r>
            <a:endParaRPr lang="en-US" sz="2000" dirty="0"/>
          </a:p>
          <a:p>
            <a:pPr marL="82296" indent="0">
              <a:buNone/>
            </a:pPr>
            <a:endParaRPr lang="en-US" sz="2400" dirty="0"/>
          </a:p>
          <a:p>
            <a:pPr marL="82296" indent="0">
              <a:buNone/>
            </a:pPr>
            <a:endParaRPr lang="en-US" sz="2400" b="1" dirty="0" smtClean="0"/>
          </a:p>
          <a:p>
            <a:r>
              <a:rPr lang="en-US" sz="2400" b="1" dirty="0" smtClean="0"/>
              <a:t>Rationale</a:t>
            </a:r>
          </a:p>
          <a:p>
            <a:pPr marL="82296" indent="0">
              <a:buNone/>
            </a:pPr>
            <a:r>
              <a:rPr lang="en-US" sz="2000" dirty="0" smtClean="0"/>
              <a:t>This recommendation </a:t>
            </a:r>
            <a:r>
              <a:rPr lang="en-US" sz="2000" dirty="0"/>
              <a:t>would encourage employees to improve their skills and impact the quality of early learning in the state</a:t>
            </a:r>
          </a:p>
          <a:p>
            <a:pPr marL="82296" indent="0">
              <a:buNone/>
            </a:pPr>
            <a:endParaRPr lang="en-US" sz="2000" dirty="0"/>
          </a:p>
          <a:p>
            <a:pPr marL="82296" indent="0">
              <a:buNone/>
            </a:pPr>
            <a:endParaRPr lang="en-US" sz="2400" b="1" dirty="0"/>
          </a:p>
        </p:txBody>
      </p:sp>
      <p:sp>
        <p:nvSpPr>
          <p:cNvPr id="2" name="Title 1"/>
          <p:cNvSpPr>
            <a:spLocks noGrp="1"/>
          </p:cNvSpPr>
          <p:nvPr>
            <p:ph type="title"/>
          </p:nvPr>
        </p:nvSpPr>
        <p:spPr/>
        <p:txBody>
          <a:bodyPr/>
          <a:lstStyle/>
          <a:p>
            <a:pPr algn="ctr"/>
            <a:r>
              <a:rPr lang="en-US" dirty="0" smtClean="0"/>
              <a:t>ECC EC Recommendation </a:t>
            </a:r>
            <a:r>
              <a:rPr lang="en-US" dirty="0"/>
              <a:t>1</a:t>
            </a:r>
            <a:r>
              <a:rPr lang="en-US" dirty="0" smtClean="0"/>
              <a:t>c</a:t>
            </a:r>
            <a:endParaRPr lang="en-US" dirty="0"/>
          </a:p>
        </p:txBody>
      </p:sp>
      <p:sp>
        <p:nvSpPr>
          <p:cNvPr id="4" name="Date Placeholder 3"/>
          <p:cNvSpPr>
            <a:spLocks noGrp="1"/>
          </p:cNvSpPr>
          <p:nvPr>
            <p:ph type="dt" sz="half" idx="10"/>
          </p:nvPr>
        </p:nvSpPr>
        <p:spPr/>
        <p:txBody>
          <a:bodyPr/>
          <a:lstStyle/>
          <a:p>
            <a:fld id="{8E9E3B67-0F90-4E90-83A1-7B9269767C4C}"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119626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sz="2030" b="1" dirty="0" smtClean="0"/>
              <a:t>Develop </a:t>
            </a:r>
            <a:r>
              <a:rPr lang="en-US" sz="2030" b="1" dirty="0"/>
              <a:t>a timeline in which child care programs must be Quality Rated to receive child care subsidy funds by December, 2016. </a:t>
            </a:r>
            <a:endParaRPr lang="en-US" sz="2030" dirty="0"/>
          </a:p>
          <a:p>
            <a:pPr marL="82296" indent="0">
              <a:buNone/>
            </a:pPr>
            <a:endParaRPr lang="en-US" sz="2030" b="1" dirty="0" smtClean="0"/>
          </a:p>
          <a:p>
            <a:r>
              <a:rPr lang="en-US" sz="2030" b="1" dirty="0" smtClean="0"/>
              <a:t>Rationale</a:t>
            </a:r>
            <a:endParaRPr lang="en-US" sz="2030" b="1" dirty="0"/>
          </a:p>
          <a:p>
            <a:pPr marL="82296" indent="0">
              <a:buNone/>
            </a:pPr>
            <a:r>
              <a:rPr lang="en-US" sz="2030" dirty="0" smtClean="0"/>
              <a:t>Developing a timeline will help ensure there are enough Quality </a:t>
            </a:r>
            <a:r>
              <a:rPr lang="en-US" sz="2030" dirty="0"/>
              <a:t>R</a:t>
            </a:r>
            <a:r>
              <a:rPr lang="en-US" sz="2030" dirty="0" smtClean="0"/>
              <a:t>ated programs serving children who receive subsidized child care.</a:t>
            </a:r>
            <a:endParaRPr lang="en-US" sz="2030" b="1" dirty="0"/>
          </a:p>
        </p:txBody>
      </p:sp>
      <p:sp>
        <p:nvSpPr>
          <p:cNvPr id="2" name="Title 1"/>
          <p:cNvSpPr>
            <a:spLocks noGrp="1"/>
          </p:cNvSpPr>
          <p:nvPr>
            <p:ph type="title"/>
          </p:nvPr>
        </p:nvSpPr>
        <p:spPr/>
        <p:txBody>
          <a:bodyPr/>
          <a:lstStyle/>
          <a:p>
            <a:pPr algn="ctr"/>
            <a:r>
              <a:rPr lang="en-US" dirty="0"/>
              <a:t>ECC </a:t>
            </a:r>
            <a:r>
              <a:rPr lang="en-US" dirty="0" smtClean="0"/>
              <a:t>EC Recommendation 2</a:t>
            </a:r>
            <a:endParaRPr lang="en-US" dirty="0"/>
          </a:p>
        </p:txBody>
      </p:sp>
      <p:sp>
        <p:nvSpPr>
          <p:cNvPr id="4" name="Date Placeholder 3"/>
          <p:cNvSpPr>
            <a:spLocks noGrp="1"/>
          </p:cNvSpPr>
          <p:nvPr>
            <p:ph type="dt" sz="half" idx="10"/>
          </p:nvPr>
        </p:nvSpPr>
        <p:spPr/>
        <p:txBody>
          <a:bodyPr/>
          <a:lstStyle/>
          <a:p>
            <a:fld id="{CB5D7B18-52A6-4599-84E6-BC44294A94AA}"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34160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485900" y="1503045"/>
            <a:ext cx="6172200" cy="4424789"/>
          </a:xfrm>
        </p:spPr>
        <p:txBody>
          <a:bodyPr>
            <a:noAutofit/>
          </a:bodyPr>
          <a:lstStyle/>
          <a:p>
            <a:pPr>
              <a:spcBef>
                <a:spcPts val="0"/>
              </a:spcBef>
            </a:pPr>
            <a:r>
              <a:rPr lang="en-US" sz="2100" dirty="0">
                <a:latin typeface="Calibri" panose="020F0502020204030204" pitchFamily="34" charset="0"/>
                <a:cs typeface="Calibri" panose="020F0502020204030204" pitchFamily="34" charset="0"/>
              </a:rPr>
              <a:t>Welcome</a:t>
            </a:r>
          </a:p>
          <a:p>
            <a:pPr>
              <a:spcBef>
                <a:spcPts val="0"/>
              </a:spcBef>
            </a:pPr>
            <a:r>
              <a:rPr lang="en-US" sz="2100" dirty="0">
                <a:latin typeface="Calibri" panose="020F0502020204030204" pitchFamily="34" charset="0"/>
                <a:cs typeface="Calibri" panose="020F0502020204030204" pitchFamily="34" charset="0"/>
              </a:rPr>
              <a:t>Approval of Minutes from </a:t>
            </a:r>
            <a:r>
              <a:rPr lang="en-US" sz="2100" dirty="0" smtClean="0">
                <a:latin typeface="Calibri" panose="020F0502020204030204" pitchFamily="34" charset="0"/>
                <a:cs typeface="Calibri" panose="020F0502020204030204" pitchFamily="34" charset="0"/>
              </a:rPr>
              <a:t>October 22, </a:t>
            </a:r>
            <a:r>
              <a:rPr lang="en-US" sz="2100" dirty="0">
                <a:latin typeface="Calibri" panose="020F0502020204030204" pitchFamily="34" charset="0"/>
                <a:cs typeface="Calibri" panose="020F0502020204030204" pitchFamily="34" charset="0"/>
              </a:rPr>
              <a:t>2015 Meeting</a:t>
            </a:r>
          </a:p>
          <a:p>
            <a:pPr>
              <a:spcBef>
                <a:spcPts val="0"/>
              </a:spcBef>
            </a:pPr>
            <a:r>
              <a:rPr lang="en-US" sz="2100" dirty="0" smtClean="0">
                <a:latin typeface="Calibri" panose="020F0502020204030204" pitchFamily="34" charset="0"/>
                <a:cs typeface="Calibri" panose="020F0502020204030204" pitchFamily="34" charset="0"/>
              </a:rPr>
              <a:t>Final Recommendations from each </a:t>
            </a:r>
            <a:r>
              <a:rPr lang="en-US" sz="2100" dirty="0">
                <a:latin typeface="Calibri" panose="020F0502020204030204" pitchFamily="34" charset="0"/>
                <a:cs typeface="Calibri" panose="020F0502020204030204" pitchFamily="34" charset="0"/>
              </a:rPr>
              <a:t>Sub-Committee</a:t>
            </a:r>
          </a:p>
          <a:p>
            <a:pPr lvl="1">
              <a:spcBef>
                <a:spcPts val="0"/>
              </a:spcBef>
            </a:pPr>
            <a:r>
              <a:rPr lang="en-US" sz="1800" dirty="0">
                <a:latin typeface="Calibri" panose="020F0502020204030204" pitchFamily="34" charset="0"/>
                <a:cs typeface="Calibri" panose="020F0502020204030204" pitchFamily="34" charset="0"/>
              </a:rPr>
              <a:t>Funding</a:t>
            </a:r>
          </a:p>
          <a:p>
            <a:pPr lvl="1">
              <a:spcBef>
                <a:spcPts val="0"/>
              </a:spcBef>
            </a:pPr>
            <a:r>
              <a:rPr lang="en-US" sz="1800" dirty="0" smtClean="0">
                <a:latin typeface="Calibri" panose="020F0502020204030204" pitchFamily="34" charset="0"/>
                <a:cs typeface="Calibri" panose="020F0502020204030204" pitchFamily="34" charset="0"/>
              </a:rPr>
              <a:t>Early </a:t>
            </a:r>
            <a:r>
              <a:rPr lang="en-US" sz="1800" dirty="0">
                <a:latin typeface="Calibri" panose="020F0502020204030204" pitchFamily="34" charset="0"/>
                <a:cs typeface="Calibri" panose="020F0502020204030204" pitchFamily="34" charset="0"/>
              </a:rPr>
              <a:t>Childhood </a:t>
            </a:r>
          </a:p>
          <a:p>
            <a:pPr lvl="1">
              <a:spcBef>
                <a:spcPts val="0"/>
              </a:spcBef>
            </a:pPr>
            <a:r>
              <a:rPr lang="en-US" sz="1800" dirty="0">
                <a:latin typeface="Calibri" panose="020F0502020204030204" pitchFamily="34" charset="0"/>
                <a:cs typeface="Calibri" panose="020F0502020204030204" pitchFamily="34" charset="0"/>
              </a:rPr>
              <a:t>Move on When Ready</a:t>
            </a:r>
          </a:p>
          <a:p>
            <a:pPr lvl="1">
              <a:spcBef>
                <a:spcPts val="0"/>
              </a:spcBef>
            </a:pPr>
            <a:r>
              <a:rPr lang="en-US" sz="1800" dirty="0">
                <a:latin typeface="Calibri" panose="020F0502020204030204" pitchFamily="34" charset="0"/>
                <a:cs typeface="Calibri" panose="020F0502020204030204" pitchFamily="34" charset="0"/>
              </a:rPr>
              <a:t>Teacher Recruitment, Retention, Compensation</a:t>
            </a:r>
          </a:p>
          <a:p>
            <a:pPr lvl="1">
              <a:spcBef>
                <a:spcPts val="0"/>
              </a:spcBef>
            </a:pPr>
            <a:r>
              <a:rPr lang="en-US" sz="1800" dirty="0">
                <a:latin typeface="Calibri" panose="020F0502020204030204" pitchFamily="34" charset="0"/>
                <a:cs typeface="Calibri" panose="020F0502020204030204" pitchFamily="34" charset="0"/>
              </a:rPr>
              <a:t>Expanding Educational </a:t>
            </a:r>
            <a:r>
              <a:rPr lang="en-US" sz="1800" dirty="0" smtClean="0">
                <a:latin typeface="Calibri" panose="020F0502020204030204" pitchFamily="34" charset="0"/>
                <a:cs typeface="Calibri" panose="020F0502020204030204" pitchFamily="34" charset="0"/>
              </a:rPr>
              <a:t>Options</a:t>
            </a:r>
          </a:p>
          <a:p>
            <a:pPr>
              <a:spcBef>
                <a:spcPts val="0"/>
              </a:spcBef>
            </a:pPr>
            <a:r>
              <a:rPr lang="en-US" sz="2100" dirty="0" smtClean="0">
                <a:latin typeface="Calibri" panose="020F0502020204030204" pitchFamily="34" charset="0"/>
                <a:cs typeface="Calibri" panose="020F0502020204030204" pitchFamily="34" charset="0"/>
              </a:rPr>
              <a:t>Discussion </a:t>
            </a:r>
            <a:r>
              <a:rPr lang="en-US" sz="2100" dirty="0">
                <a:latin typeface="Calibri" panose="020F0502020204030204" pitchFamily="34" charset="0"/>
                <a:cs typeface="Calibri" panose="020F0502020204030204" pitchFamily="34" charset="0"/>
              </a:rPr>
              <a:t>by Commission </a:t>
            </a:r>
            <a:r>
              <a:rPr lang="en-US" sz="2100" dirty="0" smtClean="0">
                <a:latin typeface="Calibri" panose="020F0502020204030204" pitchFamily="34" charset="0"/>
                <a:cs typeface="Calibri" panose="020F0502020204030204" pitchFamily="34" charset="0"/>
              </a:rPr>
              <a:t>Members</a:t>
            </a:r>
          </a:p>
          <a:p>
            <a:pPr>
              <a:spcBef>
                <a:spcPts val="0"/>
              </a:spcBef>
            </a:pPr>
            <a:r>
              <a:rPr lang="en-US" sz="2100" dirty="0" smtClean="0">
                <a:latin typeface="Calibri" panose="020F0502020204030204" pitchFamily="34" charset="0"/>
                <a:cs typeface="Calibri" panose="020F0502020204030204" pitchFamily="34" charset="0"/>
              </a:rPr>
              <a:t>Request for Consensus to move Recommendations to Final Report</a:t>
            </a:r>
            <a:endParaRPr lang="en-US" sz="2100" dirty="0">
              <a:latin typeface="Calibri" panose="020F0502020204030204" pitchFamily="34" charset="0"/>
              <a:cs typeface="Calibri" panose="020F0502020204030204" pitchFamily="34" charset="0"/>
            </a:endParaRPr>
          </a:p>
          <a:p>
            <a:pPr>
              <a:spcBef>
                <a:spcPts val="0"/>
              </a:spcBef>
            </a:pPr>
            <a:r>
              <a:rPr lang="en-US" sz="2100" dirty="0">
                <a:latin typeface="Calibri" panose="020F0502020204030204" pitchFamily="34" charset="0"/>
                <a:cs typeface="Calibri" panose="020F0502020204030204" pitchFamily="34" charset="0"/>
              </a:rPr>
              <a:t>Next Meeting – </a:t>
            </a:r>
            <a:r>
              <a:rPr lang="en-US" sz="2100" dirty="0" smtClean="0">
                <a:latin typeface="Calibri" panose="020F0502020204030204" pitchFamily="34" charset="0"/>
                <a:cs typeface="Calibri" panose="020F0502020204030204" pitchFamily="34" charset="0"/>
              </a:rPr>
              <a:t>December 15, </a:t>
            </a:r>
            <a:r>
              <a:rPr lang="en-US" sz="2100" dirty="0">
                <a:latin typeface="Calibri" panose="020F0502020204030204" pitchFamily="34" charset="0"/>
                <a:cs typeface="Calibri" panose="020F0502020204030204" pitchFamily="34" charset="0"/>
              </a:rPr>
              <a:t>2015 – DECAL 854</a:t>
            </a:r>
          </a:p>
          <a:p>
            <a:pPr>
              <a:spcBef>
                <a:spcPts val="0"/>
              </a:spcBef>
            </a:pPr>
            <a:r>
              <a:rPr lang="en-US" sz="2100" dirty="0">
                <a:latin typeface="Calibri" panose="020F0502020204030204" pitchFamily="34" charset="0"/>
                <a:cs typeface="Calibri" panose="020F0502020204030204" pitchFamily="34" charset="0"/>
              </a:rPr>
              <a:t>Public Comment</a:t>
            </a:r>
          </a:p>
          <a:p>
            <a:pPr>
              <a:spcBef>
                <a:spcPts val="0"/>
              </a:spcBef>
            </a:pPr>
            <a:r>
              <a:rPr lang="en-US" sz="2100" dirty="0">
                <a:latin typeface="Calibri" panose="020F0502020204030204" pitchFamily="34" charset="0"/>
                <a:cs typeface="Calibri" panose="020F0502020204030204" pitchFamily="34" charset="0"/>
              </a:rPr>
              <a:t>Adjourn</a:t>
            </a:r>
          </a:p>
        </p:txBody>
      </p:sp>
      <p:sp>
        <p:nvSpPr>
          <p:cNvPr id="2" name="Title 1"/>
          <p:cNvSpPr>
            <a:spLocks noGrp="1"/>
          </p:cNvSpPr>
          <p:nvPr>
            <p:ph type="title"/>
          </p:nvPr>
        </p:nvSpPr>
        <p:spPr>
          <a:xfrm>
            <a:off x="1485900" y="971550"/>
            <a:ext cx="6172200" cy="514350"/>
          </a:xfrm>
        </p:spPr>
        <p:txBody>
          <a:bodyPr>
            <a:normAutofit fontScale="90000"/>
          </a:bodyPr>
          <a:lstStyle/>
          <a:p>
            <a:pPr algn="ctr"/>
            <a:r>
              <a:rPr lang="en-US" sz="3000" dirty="0">
                <a:solidFill>
                  <a:schemeClr val="bg2">
                    <a:lumMod val="25000"/>
                  </a:schemeClr>
                </a:solidFill>
                <a:latin typeface="Calibri" panose="020F0502020204030204" pitchFamily="34" charset="0"/>
                <a:cs typeface="Calibri" panose="020F0502020204030204" pitchFamily="34" charset="0"/>
              </a:rPr>
              <a:t/>
            </a:r>
            <a:br>
              <a:rPr lang="en-US" sz="3000" dirty="0">
                <a:solidFill>
                  <a:schemeClr val="bg2">
                    <a:lumMod val="25000"/>
                  </a:schemeClr>
                </a:solidFill>
                <a:latin typeface="Calibri" panose="020F0502020204030204" pitchFamily="34" charset="0"/>
                <a:cs typeface="Calibri" panose="020F0502020204030204" pitchFamily="34" charset="0"/>
              </a:rPr>
            </a:br>
            <a:r>
              <a:rPr lang="en-US" sz="3000" dirty="0">
                <a:solidFill>
                  <a:schemeClr val="bg2">
                    <a:lumMod val="25000"/>
                  </a:schemeClr>
                </a:solidFill>
                <a:latin typeface="Calibri" panose="020F0502020204030204" pitchFamily="34" charset="0"/>
                <a:cs typeface="Calibri" panose="020F0502020204030204" pitchFamily="34" charset="0"/>
              </a:rPr>
              <a:t>AGENDA</a:t>
            </a:r>
            <a:r>
              <a:rPr lang="en-US" sz="2700" dirty="0"/>
              <a:t/>
            </a:r>
            <a:br>
              <a:rPr lang="en-US" sz="2700" dirty="0"/>
            </a:br>
            <a:endParaRPr lang="en-US" sz="27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6550" y="971550"/>
            <a:ext cx="971550" cy="914400"/>
          </a:xfrm>
          <a:prstGeom prst="rect">
            <a:avLst/>
          </a:prstGeom>
        </p:spPr>
      </p:pic>
      <p:sp>
        <p:nvSpPr>
          <p:cNvPr id="4" name="Date Placeholder 3"/>
          <p:cNvSpPr>
            <a:spLocks noGrp="1"/>
          </p:cNvSpPr>
          <p:nvPr>
            <p:ph type="dt" sz="half" idx="10"/>
          </p:nvPr>
        </p:nvSpPr>
        <p:spPr/>
        <p:txBody>
          <a:bodyPr/>
          <a:lstStyle/>
          <a:p>
            <a:fld id="{606DD8B9-B676-4229-B478-CE029511506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995449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sz="2030" b="1" dirty="0" smtClean="0"/>
              <a:t>Appropriate </a:t>
            </a:r>
            <a:r>
              <a:rPr lang="en-US" sz="2030" b="1" dirty="0"/>
              <a:t>funding to adjust the subsidy rates for Quality Rated providers to more closely align with the true cost of tuition. </a:t>
            </a:r>
            <a:endParaRPr lang="en-US" sz="2030" dirty="0"/>
          </a:p>
          <a:p>
            <a:pPr marL="82296" indent="0">
              <a:buNone/>
            </a:pPr>
            <a:endParaRPr lang="en-US" sz="2030" dirty="0"/>
          </a:p>
          <a:p>
            <a:pPr marL="82296" indent="0">
              <a:buNone/>
            </a:pPr>
            <a:endParaRPr lang="en-US" sz="2030" b="1" dirty="0" smtClean="0"/>
          </a:p>
          <a:p>
            <a:r>
              <a:rPr lang="en-US" sz="2030" b="1" dirty="0" smtClean="0"/>
              <a:t>Rationale</a:t>
            </a:r>
          </a:p>
          <a:p>
            <a:pPr marL="82296" indent="0">
              <a:buNone/>
            </a:pPr>
            <a:r>
              <a:rPr lang="en-US" sz="2030" dirty="0" smtClean="0"/>
              <a:t>By increasing the rates paid to child care programs who have achieved higher program quality standards, DECAL would support the state’s Early Learning Challenge goals and help to sustain positive, high-quality early learning environments.</a:t>
            </a:r>
            <a:endParaRPr lang="en-US" sz="2030" dirty="0"/>
          </a:p>
        </p:txBody>
      </p:sp>
      <p:sp>
        <p:nvSpPr>
          <p:cNvPr id="2" name="Title 1"/>
          <p:cNvSpPr>
            <a:spLocks noGrp="1"/>
          </p:cNvSpPr>
          <p:nvPr>
            <p:ph type="title"/>
          </p:nvPr>
        </p:nvSpPr>
        <p:spPr/>
        <p:txBody>
          <a:bodyPr/>
          <a:lstStyle/>
          <a:p>
            <a:pPr algn="ctr"/>
            <a:r>
              <a:rPr lang="en-US" dirty="0"/>
              <a:t>ECC </a:t>
            </a:r>
            <a:r>
              <a:rPr lang="en-US" dirty="0" smtClean="0"/>
              <a:t>EC Recommendation 3</a:t>
            </a:r>
            <a:endParaRPr lang="en-US" dirty="0"/>
          </a:p>
        </p:txBody>
      </p:sp>
      <p:sp>
        <p:nvSpPr>
          <p:cNvPr id="4" name="Date Placeholder 3"/>
          <p:cNvSpPr>
            <a:spLocks noGrp="1"/>
          </p:cNvSpPr>
          <p:nvPr>
            <p:ph type="dt" sz="half" idx="10"/>
          </p:nvPr>
        </p:nvSpPr>
        <p:spPr/>
        <p:txBody>
          <a:bodyPr/>
          <a:lstStyle/>
          <a:p>
            <a:fld id="{098F4A8F-50C9-4CA7-901B-538E77E4F332}"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35313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sz="2030" b="1" dirty="0" smtClean="0"/>
              <a:t>Appropriate </a:t>
            </a:r>
            <a:r>
              <a:rPr lang="en-US" sz="2030" b="1" dirty="0"/>
              <a:t>funding to at least match private dollars raised to support a comprehensive marketing and public relations campaign to promote awareness of Quality Rated and the importance of high quality early learning.</a:t>
            </a:r>
            <a:endParaRPr lang="en-US" sz="2030" dirty="0"/>
          </a:p>
          <a:p>
            <a:endParaRPr lang="en-US" sz="2400" dirty="0"/>
          </a:p>
          <a:p>
            <a:pPr marL="82296" indent="0">
              <a:buNone/>
            </a:pPr>
            <a:endParaRPr lang="en-US" sz="2030" b="1" dirty="0" smtClean="0"/>
          </a:p>
          <a:p>
            <a:r>
              <a:rPr lang="en-US" sz="2030" b="1" dirty="0" smtClean="0"/>
              <a:t>Rationale</a:t>
            </a:r>
          </a:p>
          <a:p>
            <a:pPr marL="82296" indent="0">
              <a:buNone/>
            </a:pPr>
            <a:r>
              <a:rPr lang="en-US" sz="2030" dirty="0" smtClean="0"/>
              <a:t>Without the support of parents and the communities in which they live, Quality Rated will never reach its goal of serving all of Georgia’s earliest learners.   A marketing and public awareness campaign is a way for DECAL to engage the community and promote this important initiative.</a:t>
            </a:r>
            <a:endParaRPr lang="en-US" sz="2030" dirty="0"/>
          </a:p>
        </p:txBody>
      </p:sp>
      <p:sp>
        <p:nvSpPr>
          <p:cNvPr id="2" name="Title 1"/>
          <p:cNvSpPr>
            <a:spLocks noGrp="1"/>
          </p:cNvSpPr>
          <p:nvPr>
            <p:ph type="title"/>
          </p:nvPr>
        </p:nvSpPr>
        <p:spPr/>
        <p:txBody>
          <a:bodyPr/>
          <a:lstStyle/>
          <a:p>
            <a:pPr algn="ctr"/>
            <a:r>
              <a:rPr lang="en-US" dirty="0"/>
              <a:t>ECC </a:t>
            </a:r>
            <a:r>
              <a:rPr lang="en-US" dirty="0" smtClean="0"/>
              <a:t>EC Recommendation 4</a:t>
            </a:r>
            <a:endParaRPr lang="en-US" dirty="0"/>
          </a:p>
        </p:txBody>
      </p:sp>
      <p:sp>
        <p:nvSpPr>
          <p:cNvPr id="4" name="Date Placeholder 3"/>
          <p:cNvSpPr>
            <a:spLocks noGrp="1"/>
          </p:cNvSpPr>
          <p:nvPr>
            <p:ph type="dt" sz="half" idx="10"/>
          </p:nvPr>
        </p:nvSpPr>
        <p:spPr/>
        <p:txBody>
          <a:bodyPr/>
          <a:lstStyle/>
          <a:p>
            <a:fld id="{BA639757-EFB8-485B-8BF5-DF5491AAB9DB}"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390042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Move On When Ready Subcommittee</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Report to Full Education Reform Commission</a:t>
            </a:r>
          </a:p>
          <a:p>
            <a:r>
              <a:rPr lang="en-US" dirty="0" smtClean="0"/>
              <a:t>November 19, 2015</a:t>
            </a:r>
          </a:p>
        </p:txBody>
      </p:sp>
    </p:spTree>
    <p:extLst>
      <p:ext uri="{BB962C8B-B14F-4D97-AF65-F5344CB8AC3E}">
        <p14:creationId xmlns:p14="http://schemas.microsoft.com/office/powerpoint/2010/main" val="3224322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82296" indent="0">
              <a:buNone/>
            </a:pPr>
            <a:r>
              <a:rPr lang="en-US" b="1" dirty="0" smtClean="0"/>
              <a:t>Develop </a:t>
            </a:r>
            <a:r>
              <a:rPr lang="en-US" b="1" dirty="0"/>
              <a:t>and implement multiple formative assessments in literacy and numeracy for students in grades K-3 which would serve the function of Student Learning Objectives (SLOs) in those grades, and extend these assessments to grades 4 and 5 numerical fluency once K-3 is in place.</a:t>
            </a:r>
            <a:endParaRPr lang="en-US" dirty="0"/>
          </a:p>
          <a:p>
            <a:pPr marL="82296" indent="0">
              <a:buNone/>
            </a:pPr>
            <a:endParaRPr lang="en-US" dirty="0"/>
          </a:p>
          <a:p>
            <a:r>
              <a:rPr lang="en-US" b="1" dirty="0" smtClean="0"/>
              <a:t>Rationale:</a:t>
            </a:r>
          </a:p>
          <a:p>
            <a:pPr marL="82296" indent="0">
              <a:buNone/>
            </a:pPr>
            <a:r>
              <a:rPr lang="en-US" dirty="0"/>
              <a:t>With the ability to provide immediate feedback, the results of these </a:t>
            </a:r>
            <a:r>
              <a:rPr lang="en-US" dirty="0" smtClean="0"/>
              <a:t>assessments </a:t>
            </a:r>
            <a:r>
              <a:rPr lang="en-US" dirty="0"/>
              <a:t>would serve to guide teacher practice and support effective school planning.  As soon as possible, these formative assessments would be expanded to assess students in fourth and fifth grades in numerical fluency until proficiency is attained.  The Georgia Milestones End of Grade assessments would remain in place for grades 3, 4, and 5.  </a:t>
            </a:r>
          </a:p>
          <a:p>
            <a:pPr marL="82296" indent="0">
              <a:buNone/>
            </a:pPr>
            <a:endParaRPr lang="en-US" b="1" dirty="0"/>
          </a:p>
        </p:txBody>
      </p:sp>
      <p:sp>
        <p:nvSpPr>
          <p:cNvPr id="3" name="Date Placeholder 2"/>
          <p:cNvSpPr>
            <a:spLocks noGrp="1"/>
          </p:cNvSpPr>
          <p:nvPr>
            <p:ph type="dt" sz="half" idx="10"/>
          </p:nvPr>
        </p:nvSpPr>
        <p:spPr/>
        <p:txBody>
          <a:bodyPr/>
          <a:lstStyle/>
          <a:p>
            <a:fld id="{4E0E0620-90B4-4444-92EE-876EEED7557F}"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23</a:t>
            </a:fld>
            <a:endParaRPr lang="en-US">
              <a:solidFill>
                <a:prstClr val="black"/>
              </a:solidFill>
            </a:endParaRPr>
          </a:p>
        </p:txBody>
      </p:sp>
      <p:sp>
        <p:nvSpPr>
          <p:cNvPr id="5" name="Title 4"/>
          <p:cNvSpPr>
            <a:spLocks noGrp="1"/>
          </p:cNvSpPr>
          <p:nvPr>
            <p:ph type="title"/>
          </p:nvPr>
        </p:nvSpPr>
        <p:spPr/>
        <p:txBody>
          <a:bodyPr/>
          <a:lstStyle/>
          <a:p>
            <a:pPr algn="ctr"/>
            <a:r>
              <a:rPr lang="en-US" dirty="0" smtClean="0"/>
              <a:t>MOWR Recommendation 1</a:t>
            </a:r>
            <a:endParaRPr lang="en-US" dirty="0"/>
          </a:p>
        </p:txBody>
      </p:sp>
    </p:spTree>
    <p:extLst>
      <p:ext uri="{BB962C8B-B14F-4D97-AF65-F5344CB8AC3E}">
        <p14:creationId xmlns:p14="http://schemas.microsoft.com/office/powerpoint/2010/main" val="2513170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30"/>
            <a:ext cx="8229600" cy="5006180"/>
          </a:xfrm>
        </p:spPr>
        <p:txBody>
          <a:bodyPr>
            <a:normAutofit/>
          </a:bodyPr>
          <a:lstStyle/>
          <a:p>
            <a:pPr marL="82296" indent="0" fontAlgn="base">
              <a:buNone/>
            </a:pPr>
            <a:endParaRPr lang="en-US" dirty="0" smtClean="0"/>
          </a:p>
          <a:p>
            <a:pPr marL="82296" indent="0" fontAlgn="base">
              <a:buNone/>
            </a:pPr>
            <a:r>
              <a:rPr lang="en-US" b="1" dirty="0"/>
              <a:t>Begin the transition to a competency-based education system.</a:t>
            </a:r>
          </a:p>
          <a:p>
            <a:pPr fontAlgn="base"/>
            <a:endParaRPr lang="en-US" b="1" dirty="0"/>
          </a:p>
          <a:p>
            <a:pPr marL="82296" indent="0" fontAlgn="base">
              <a:buNone/>
            </a:pPr>
            <a:endParaRPr lang="en-US" dirty="0"/>
          </a:p>
          <a:p>
            <a:pPr fontAlgn="base"/>
            <a:r>
              <a:rPr lang="en-US" b="1" dirty="0" smtClean="0"/>
              <a:t>Rationale</a:t>
            </a:r>
            <a:r>
              <a:rPr lang="en-US" b="1" dirty="0"/>
              <a:t>:  </a:t>
            </a:r>
            <a:endParaRPr lang="en-US" b="1" dirty="0" smtClean="0"/>
          </a:p>
          <a:p>
            <a:pPr marL="82296" indent="0" fontAlgn="base">
              <a:buNone/>
            </a:pPr>
            <a:r>
              <a:rPr lang="en-US" dirty="0" smtClean="0"/>
              <a:t>By </a:t>
            </a:r>
            <a:r>
              <a:rPr lang="en-US" dirty="0"/>
              <a:t>prioritizing the most essential academic content and 21</a:t>
            </a:r>
            <a:r>
              <a:rPr lang="en-US" baseline="30000" dirty="0"/>
              <a:t>st </a:t>
            </a:r>
            <a:r>
              <a:rPr lang="en-US" dirty="0"/>
              <a:t>Century </a:t>
            </a:r>
            <a:r>
              <a:rPr lang="en-US" dirty="0" smtClean="0"/>
              <a:t>skills, </a:t>
            </a:r>
            <a:r>
              <a:rPr lang="en-US" dirty="0"/>
              <a:t>competency-based progression increases student ownership, creates multiple pathways to graduation, and ensures more students graduate prepared for jobs that have yet to be created.  Competency-based learning fosters equity by holding all students to a common set of rigorous expectations, while providing flexibility in the way credit can be earned by allowing students to progress through content as they demonstrate mastery, regardless of time, pace, or place.  </a:t>
            </a:r>
          </a:p>
        </p:txBody>
      </p:sp>
      <p:sp>
        <p:nvSpPr>
          <p:cNvPr id="3" name="Date Placeholder 2"/>
          <p:cNvSpPr>
            <a:spLocks noGrp="1"/>
          </p:cNvSpPr>
          <p:nvPr>
            <p:ph type="dt" sz="half" idx="10"/>
          </p:nvPr>
        </p:nvSpPr>
        <p:spPr/>
        <p:txBody>
          <a:bodyPr/>
          <a:lstStyle/>
          <a:p>
            <a:fld id="{1749EC61-EEE5-43D1-A2C6-10D31D55B54F}"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24</a:t>
            </a:fld>
            <a:endParaRPr lang="en-US">
              <a:solidFill>
                <a:prstClr val="black"/>
              </a:solidFill>
            </a:endParaRPr>
          </a:p>
        </p:txBody>
      </p:sp>
      <p:sp>
        <p:nvSpPr>
          <p:cNvPr id="5" name="Title 4"/>
          <p:cNvSpPr>
            <a:spLocks noGrp="1"/>
          </p:cNvSpPr>
          <p:nvPr>
            <p:ph type="title"/>
          </p:nvPr>
        </p:nvSpPr>
        <p:spPr/>
        <p:txBody>
          <a:bodyPr/>
          <a:lstStyle/>
          <a:p>
            <a:pPr algn="ctr"/>
            <a:r>
              <a:rPr lang="en-US" dirty="0"/>
              <a:t>MOWR Recommendation </a:t>
            </a:r>
            <a:r>
              <a:rPr lang="en-US" dirty="0" smtClean="0"/>
              <a:t>2</a:t>
            </a:r>
            <a:endParaRPr lang="en-US" dirty="0"/>
          </a:p>
        </p:txBody>
      </p:sp>
    </p:spTree>
    <p:extLst>
      <p:ext uri="{BB962C8B-B14F-4D97-AF65-F5344CB8AC3E}">
        <p14:creationId xmlns:p14="http://schemas.microsoft.com/office/powerpoint/2010/main" val="1135112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296" indent="0">
              <a:buNone/>
            </a:pPr>
            <a:r>
              <a:rPr lang="en-US" b="1" dirty="0" smtClean="0"/>
              <a:t>Develop </a:t>
            </a:r>
            <a:r>
              <a:rPr lang="en-US" b="1" dirty="0"/>
              <a:t>a pathway that allows students to receive both a high school diploma and a “Job Ready” designation in a high demand field.  </a:t>
            </a:r>
            <a:endParaRPr lang="en-US" b="1" dirty="0" smtClean="0"/>
          </a:p>
          <a:p>
            <a:pPr marL="82296" indent="0">
              <a:buNone/>
            </a:pPr>
            <a:endParaRPr lang="en-US" dirty="0"/>
          </a:p>
          <a:p>
            <a:pPr marL="82296" indent="0">
              <a:buNone/>
            </a:pPr>
            <a:endParaRPr lang="en-US" dirty="0" smtClean="0"/>
          </a:p>
          <a:p>
            <a:pPr marL="82296" indent="0">
              <a:buNone/>
            </a:pPr>
            <a:endParaRPr lang="en-US" dirty="0"/>
          </a:p>
          <a:p>
            <a:r>
              <a:rPr lang="en-US" b="1" dirty="0" smtClean="0"/>
              <a:t>Rationale:</a:t>
            </a:r>
          </a:p>
          <a:p>
            <a:pPr marL="82296" indent="0">
              <a:buNone/>
            </a:pPr>
            <a:r>
              <a:rPr lang="en-US" dirty="0" smtClean="0"/>
              <a:t>Adding additional industry certification fields will expand </a:t>
            </a:r>
            <a:r>
              <a:rPr lang="en-US" dirty="0"/>
              <a:t>SB 2 to include more high demand career fields that will enable more students to take advantage of Move on When Ready.</a:t>
            </a:r>
          </a:p>
          <a:p>
            <a:pPr marL="82296" indent="0">
              <a:buNone/>
            </a:pPr>
            <a:endParaRPr lang="en-US" b="1" dirty="0" smtClean="0"/>
          </a:p>
          <a:p>
            <a:endParaRPr lang="en-US" b="1" dirty="0"/>
          </a:p>
          <a:p>
            <a:pPr marL="82296" indent="0">
              <a:buNone/>
            </a:pPr>
            <a:endParaRPr lang="en-US" b="1" dirty="0"/>
          </a:p>
        </p:txBody>
      </p:sp>
      <p:sp>
        <p:nvSpPr>
          <p:cNvPr id="3" name="Date Placeholder 2"/>
          <p:cNvSpPr>
            <a:spLocks noGrp="1"/>
          </p:cNvSpPr>
          <p:nvPr>
            <p:ph type="dt" sz="half" idx="10"/>
          </p:nvPr>
        </p:nvSpPr>
        <p:spPr/>
        <p:txBody>
          <a:bodyPr/>
          <a:lstStyle/>
          <a:p>
            <a:fld id="{E54CC266-5167-441E-AF03-D4EF6EFE5528}"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25</a:t>
            </a:fld>
            <a:endParaRPr lang="en-US">
              <a:solidFill>
                <a:prstClr val="black"/>
              </a:solidFill>
            </a:endParaRPr>
          </a:p>
        </p:txBody>
      </p:sp>
      <p:sp>
        <p:nvSpPr>
          <p:cNvPr id="5" name="Title 4"/>
          <p:cNvSpPr>
            <a:spLocks noGrp="1"/>
          </p:cNvSpPr>
          <p:nvPr>
            <p:ph type="title"/>
          </p:nvPr>
        </p:nvSpPr>
        <p:spPr/>
        <p:txBody>
          <a:bodyPr>
            <a:normAutofit/>
          </a:bodyPr>
          <a:lstStyle/>
          <a:p>
            <a:pPr algn="ctr"/>
            <a:r>
              <a:rPr lang="en-US" dirty="0"/>
              <a:t>MOWR Recommendation </a:t>
            </a:r>
            <a:r>
              <a:rPr lang="en-US" dirty="0" smtClean="0"/>
              <a:t>3</a:t>
            </a:r>
            <a:endParaRPr lang="en-US" dirty="0"/>
          </a:p>
        </p:txBody>
      </p:sp>
    </p:spTree>
    <p:extLst>
      <p:ext uri="{BB962C8B-B14F-4D97-AF65-F5344CB8AC3E}">
        <p14:creationId xmlns:p14="http://schemas.microsoft.com/office/powerpoint/2010/main" val="1690816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30"/>
            <a:ext cx="8229600" cy="4925981"/>
          </a:xfrm>
        </p:spPr>
        <p:txBody>
          <a:bodyPr>
            <a:normAutofit/>
          </a:bodyPr>
          <a:lstStyle/>
          <a:p>
            <a:pPr marL="82296" indent="0">
              <a:buNone/>
            </a:pPr>
            <a:r>
              <a:rPr lang="en-US" b="1" dirty="0"/>
              <a:t>Increase opportunity for advancement or remediation of students through flexible Georgia Milestones testing available throughout the calendar school year, preferably every nine weeks.</a:t>
            </a:r>
            <a:endParaRPr lang="en-US" dirty="0"/>
          </a:p>
          <a:p>
            <a:pPr marL="82296" indent="0">
              <a:buNone/>
            </a:pPr>
            <a:endParaRPr lang="en-US" dirty="0"/>
          </a:p>
          <a:p>
            <a:pPr lvl="0"/>
            <a:r>
              <a:rPr lang="en-US" b="1" dirty="0" smtClean="0"/>
              <a:t>Rationale:</a:t>
            </a:r>
          </a:p>
          <a:p>
            <a:pPr marL="82296" lvl="0" indent="0">
              <a:buNone/>
            </a:pPr>
            <a:r>
              <a:rPr lang="en-US" dirty="0" smtClean="0"/>
              <a:t>The many advantages of allowing flexible testing include the</a:t>
            </a:r>
          </a:p>
          <a:p>
            <a:pPr marL="82296" lvl="0" indent="0">
              <a:buNone/>
            </a:pPr>
            <a:r>
              <a:rPr lang="en-US" dirty="0" smtClean="0"/>
              <a:t>empowerment of </a:t>
            </a:r>
            <a:r>
              <a:rPr lang="en-US" dirty="0"/>
              <a:t>teachers to advance/retain students as core competencies are </a:t>
            </a:r>
            <a:r>
              <a:rPr lang="en-US" dirty="0" smtClean="0"/>
              <a:t>evaluated; allows </a:t>
            </a:r>
            <a:r>
              <a:rPr lang="en-US" dirty="0"/>
              <a:t>students to </a:t>
            </a:r>
            <a:r>
              <a:rPr lang="en-US" dirty="0" smtClean="0"/>
              <a:t>advance </a:t>
            </a:r>
            <a:r>
              <a:rPr lang="en-US" dirty="0"/>
              <a:t>without whole  group indicators </a:t>
            </a:r>
            <a:r>
              <a:rPr lang="en-US" dirty="0" smtClean="0"/>
              <a:t>and </a:t>
            </a:r>
            <a:r>
              <a:rPr lang="en-US" dirty="0"/>
              <a:t>seat time </a:t>
            </a:r>
            <a:r>
              <a:rPr lang="en-US" dirty="0" smtClean="0"/>
              <a:t>requirements; identifies </a:t>
            </a:r>
            <a:r>
              <a:rPr lang="en-US" dirty="0"/>
              <a:t>weaknesses of students needing </a:t>
            </a:r>
            <a:r>
              <a:rPr lang="en-US" dirty="0" smtClean="0"/>
              <a:t>remediation; eliminates </a:t>
            </a:r>
            <a:r>
              <a:rPr lang="en-US" dirty="0"/>
              <a:t>the “One Size Fits All” for students performing at different </a:t>
            </a:r>
            <a:r>
              <a:rPr lang="en-US" dirty="0" smtClean="0"/>
              <a:t>levels; and implements </a:t>
            </a:r>
            <a:r>
              <a:rPr lang="en-US" dirty="0"/>
              <a:t>testing every 9 weeks </a:t>
            </a:r>
            <a:r>
              <a:rPr lang="en-US" dirty="0" smtClean="0"/>
              <a:t>to </a:t>
            </a:r>
            <a:r>
              <a:rPr lang="en-US" dirty="0"/>
              <a:t>documents student progress for tracking performance</a:t>
            </a:r>
          </a:p>
          <a:p>
            <a:pPr lvl="0"/>
            <a:endParaRPr lang="en-US" dirty="0" smtClean="0"/>
          </a:p>
          <a:p>
            <a:pPr lvl="0"/>
            <a:endParaRPr lang="en-US" dirty="0" smtClean="0"/>
          </a:p>
        </p:txBody>
      </p:sp>
      <p:sp>
        <p:nvSpPr>
          <p:cNvPr id="3" name="Date Placeholder 2"/>
          <p:cNvSpPr>
            <a:spLocks noGrp="1"/>
          </p:cNvSpPr>
          <p:nvPr>
            <p:ph type="dt" sz="half" idx="10"/>
          </p:nvPr>
        </p:nvSpPr>
        <p:spPr/>
        <p:txBody>
          <a:bodyPr/>
          <a:lstStyle/>
          <a:p>
            <a:fld id="{18BF74EA-158D-424A-B480-817CE3209324}"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26</a:t>
            </a:fld>
            <a:endParaRPr lang="en-US">
              <a:solidFill>
                <a:prstClr val="black"/>
              </a:solidFill>
            </a:endParaRPr>
          </a:p>
        </p:txBody>
      </p:sp>
      <p:sp>
        <p:nvSpPr>
          <p:cNvPr id="5" name="Title 4"/>
          <p:cNvSpPr>
            <a:spLocks noGrp="1"/>
          </p:cNvSpPr>
          <p:nvPr>
            <p:ph type="title"/>
          </p:nvPr>
        </p:nvSpPr>
        <p:spPr/>
        <p:txBody>
          <a:bodyPr/>
          <a:lstStyle/>
          <a:p>
            <a:pPr algn="ctr"/>
            <a:r>
              <a:rPr lang="en-US" dirty="0"/>
              <a:t>MOWR Recommendation </a:t>
            </a:r>
            <a:r>
              <a:rPr lang="en-US" dirty="0" smtClean="0"/>
              <a:t>4</a:t>
            </a:r>
            <a:endParaRPr lang="en-US" dirty="0"/>
          </a:p>
        </p:txBody>
      </p:sp>
    </p:spTree>
    <p:extLst>
      <p:ext uri="{BB962C8B-B14F-4D97-AF65-F5344CB8AC3E}">
        <p14:creationId xmlns:p14="http://schemas.microsoft.com/office/powerpoint/2010/main" val="3945801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30"/>
            <a:ext cx="8229600" cy="4832760"/>
          </a:xfrm>
        </p:spPr>
        <p:txBody>
          <a:bodyPr>
            <a:normAutofit fontScale="92500"/>
          </a:bodyPr>
          <a:lstStyle/>
          <a:p>
            <a:pPr marL="82296" indent="0">
              <a:buNone/>
            </a:pPr>
            <a:r>
              <a:rPr lang="en-US" b="1" dirty="0" smtClean="0"/>
              <a:t>Increase </a:t>
            </a:r>
            <a:r>
              <a:rPr lang="en-US" b="1" dirty="0"/>
              <a:t>the number of high school students earning postsecondary credentials and degrees through intense professional development for both high school and postsecondary teachers.  </a:t>
            </a:r>
            <a:endParaRPr lang="en-US" dirty="0"/>
          </a:p>
          <a:p>
            <a:pPr marL="82296" indent="0">
              <a:buNone/>
            </a:pPr>
            <a:endParaRPr lang="en-US" b="1" dirty="0" smtClean="0"/>
          </a:p>
          <a:p>
            <a:r>
              <a:rPr lang="en-US" b="1" dirty="0" smtClean="0"/>
              <a:t>Rationale:</a:t>
            </a:r>
          </a:p>
          <a:p>
            <a:pPr marL="82296" indent="0">
              <a:buNone/>
            </a:pPr>
            <a:r>
              <a:rPr lang="en-US" dirty="0" smtClean="0"/>
              <a:t>In Georgia, </a:t>
            </a:r>
            <a:r>
              <a:rPr lang="en-US" dirty="0"/>
              <a:t>63 percent of adults between the ages of 25-64 have less than a postsecondary credential. 23% of recent college graduates are unemployed or working in a job that requires less than a college degree.  SREB's analyses of educational and labor market data suggest that for many young adults, the 20's are a lost decade.  After years of underemployment or unemployment, many return to school when they are nearly 30. To solve this problem, more high school students must get into technical colleges and on pathways to postsecondary attainment and career advancement.</a:t>
            </a:r>
          </a:p>
          <a:p>
            <a:endParaRPr lang="en-US" b="1" dirty="0" smtClean="0"/>
          </a:p>
          <a:p>
            <a:endParaRPr lang="en-US" b="1" dirty="0" smtClean="0"/>
          </a:p>
        </p:txBody>
      </p:sp>
      <p:sp>
        <p:nvSpPr>
          <p:cNvPr id="2" name="Title 1"/>
          <p:cNvSpPr>
            <a:spLocks noGrp="1"/>
          </p:cNvSpPr>
          <p:nvPr>
            <p:ph type="title"/>
          </p:nvPr>
        </p:nvSpPr>
        <p:spPr/>
        <p:txBody>
          <a:bodyPr>
            <a:normAutofit/>
          </a:bodyPr>
          <a:lstStyle/>
          <a:p>
            <a:pPr algn="ctr"/>
            <a:r>
              <a:rPr lang="en-US" dirty="0"/>
              <a:t>MOWR Recommendation </a:t>
            </a:r>
            <a:r>
              <a:rPr lang="en-US" dirty="0" smtClean="0"/>
              <a:t>5</a:t>
            </a:r>
            <a:endParaRPr lang="en-US" dirty="0"/>
          </a:p>
        </p:txBody>
      </p:sp>
      <p:sp>
        <p:nvSpPr>
          <p:cNvPr id="4" name="Date Placeholder 3"/>
          <p:cNvSpPr>
            <a:spLocks noGrp="1"/>
          </p:cNvSpPr>
          <p:nvPr>
            <p:ph type="dt" sz="half" idx="10"/>
          </p:nvPr>
        </p:nvSpPr>
        <p:spPr/>
        <p:txBody>
          <a:bodyPr/>
          <a:lstStyle/>
          <a:p>
            <a:fld id="{F9E23D41-350B-4DEA-B9A4-D3ECB429C033}"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546096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Teacher Recruitment, Retention and Compensation Subcommittee </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Report to Full Education Reform Commission</a:t>
            </a:r>
          </a:p>
          <a:p>
            <a:r>
              <a:rPr lang="en-US" dirty="0" smtClean="0"/>
              <a:t>November 19, 2015</a:t>
            </a:r>
          </a:p>
        </p:txBody>
      </p:sp>
    </p:spTree>
    <p:extLst>
      <p:ext uri="{BB962C8B-B14F-4D97-AF65-F5344CB8AC3E}">
        <p14:creationId xmlns:p14="http://schemas.microsoft.com/office/powerpoint/2010/main" val="4280882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53359"/>
            <a:ext cx="8229600" cy="5153952"/>
          </a:xfrm>
        </p:spPr>
        <p:txBody>
          <a:bodyPr>
            <a:noAutofit/>
          </a:bodyPr>
          <a:lstStyle/>
          <a:p>
            <a:pPr marL="82296" indent="0">
              <a:buNone/>
            </a:pPr>
            <a:r>
              <a:rPr lang="en-US" sz="2030" b="1" dirty="0" smtClean="0"/>
              <a:t>Develop </a:t>
            </a:r>
            <a:r>
              <a:rPr lang="en-US" sz="2030" b="1" dirty="0"/>
              <a:t>guidance to assist districts in developing strategic compensation models for teachers.  </a:t>
            </a:r>
            <a:r>
              <a:rPr lang="en-US" sz="2030" b="1" dirty="0" smtClean="0"/>
              <a:t>(Details of specific guidance found in accompanying document.)</a:t>
            </a:r>
          </a:p>
          <a:p>
            <a:pPr marL="82296" indent="0">
              <a:buNone/>
            </a:pPr>
            <a:endParaRPr lang="en-US" sz="2030" b="1" dirty="0" smtClean="0"/>
          </a:p>
          <a:p>
            <a:pPr marL="82296" indent="0">
              <a:buNone/>
            </a:pPr>
            <a:endParaRPr lang="en-US" sz="2030" b="1" dirty="0" smtClean="0"/>
          </a:p>
          <a:p>
            <a:r>
              <a:rPr lang="en-US" sz="2030" b="1" dirty="0" smtClean="0"/>
              <a:t>Rationale</a:t>
            </a:r>
          </a:p>
          <a:p>
            <a:pPr marL="0" indent="0">
              <a:buNone/>
            </a:pPr>
            <a:r>
              <a:rPr lang="en-US" sz="2030" dirty="0" smtClean="0"/>
              <a:t>The subcommittee believes that alternative teacher compensation approaches can help to attract, retain and maximize the effectiveness of educators around the state. With multiple frameworks, districts can have the flexibility to choose the model that meets their own set of unique needs.  With additional funding, districts can enhance teacher compensati</a:t>
            </a:r>
            <a:r>
              <a:rPr lang="en-US" sz="1400" dirty="0" smtClean="0"/>
              <a:t>on.</a:t>
            </a:r>
            <a:endParaRPr lang="en-US" sz="1400" dirty="0"/>
          </a:p>
        </p:txBody>
      </p:sp>
      <p:sp>
        <p:nvSpPr>
          <p:cNvPr id="2" name="Title 1"/>
          <p:cNvSpPr>
            <a:spLocks noGrp="1"/>
          </p:cNvSpPr>
          <p:nvPr>
            <p:ph type="title"/>
          </p:nvPr>
        </p:nvSpPr>
        <p:spPr>
          <a:xfrm>
            <a:off x="457200" y="496614"/>
            <a:ext cx="8229600" cy="882869"/>
          </a:xfrm>
        </p:spPr>
        <p:txBody>
          <a:bodyPr>
            <a:normAutofit fontScale="90000"/>
          </a:bodyPr>
          <a:lstStyle/>
          <a:p>
            <a:pPr algn="ctr"/>
            <a:r>
              <a:rPr lang="en-US" dirty="0">
                <a:effectLst/>
              </a:rPr>
              <a:t>TRRC Priority Level 1, Recommendation 1  </a:t>
            </a:r>
            <a:br>
              <a:rPr lang="en-US" dirty="0">
                <a:effectLst/>
              </a:rPr>
            </a:br>
            <a:endParaRPr lang="en-US" dirty="0"/>
          </a:p>
        </p:txBody>
      </p:sp>
      <p:sp>
        <p:nvSpPr>
          <p:cNvPr id="4" name="Date Placeholder 3"/>
          <p:cNvSpPr>
            <a:spLocks noGrp="1"/>
          </p:cNvSpPr>
          <p:nvPr>
            <p:ph type="dt" sz="half" idx="10"/>
          </p:nvPr>
        </p:nvSpPr>
        <p:spPr/>
        <p:txBody>
          <a:bodyPr/>
          <a:lstStyle/>
          <a:p>
            <a:fld id="{FD99AB34-AB00-4786-89F3-623AF38CA971}"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40075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Funding Formula Subcommittee </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Report to Full Education Reform Commission</a:t>
            </a:r>
          </a:p>
          <a:p>
            <a:r>
              <a:rPr lang="en-US" dirty="0" smtClean="0"/>
              <a:t>November 19, 2015</a:t>
            </a:r>
          </a:p>
        </p:txBody>
      </p:sp>
    </p:spTree>
    <p:extLst>
      <p:ext uri="{BB962C8B-B14F-4D97-AF65-F5344CB8AC3E}">
        <p14:creationId xmlns:p14="http://schemas.microsoft.com/office/powerpoint/2010/main" val="454918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589655"/>
          </a:xfrm>
        </p:spPr>
        <p:txBody>
          <a:bodyPr/>
          <a:lstStyle/>
          <a:p>
            <a:pPr marL="82296" indent="0">
              <a:buNone/>
            </a:pPr>
            <a:r>
              <a:rPr lang="en-US" b="1" dirty="0"/>
              <a:t>Increase K-12 educational funding which will allow local districts to recruit, retain, and reward the most effective teachers and will allow Georgia teacher salaries to be competitive with those in other states and with comparably-leveled positions in other career fields.</a:t>
            </a:r>
            <a:endParaRPr lang="en-US" b="1" dirty="0" smtClean="0"/>
          </a:p>
          <a:p>
            <a:endParaRPr lang="en-US" b="1" dirty="0" smtClean="0"/>
          </a:p>
          <a:p>
            <a:r>
              <a:rPr lang="en-US" b="1" dirty="0" smtClean="0"/>
              <a:t>Rationale</a:t>
            </a:r>
          </a:p>
          <a:p>
            <a:pPr marL="0" indent="0">
              <a:buNone/>
            </a:pPr>
            <a:r>
              <a:rPr lang="en-US" dirty="0" smtClean="0"/>
              <a:t>The current base salary of $33,424 in Georgia holds a detrimental effect on recruitment and retention efforts. With over a 16% decline in enrollment in teacher preparation programs in Georgia in the last five years, it is imperative for the state to make a statement, through compensation, that teaching is viewed as a worthy profession.</a:t>
            </a:r>
            <a:endParaRPr lang="en-US" dirty="0"/>
          </a:p>
        </p:txBody>
      </p:sp>
      <p:sp>
        <p:nvSpPr>
          <p:cNvPr id="2" name="Title 1"/>
          <p:cNvSpPr>
            <a:spLocks noGrp="1"/>
          </p:cNvSpPr>
          <p:nvPr>
            <p:ph type="title"/>
          </p:nvPr>
        </p:nvSpPr>
        <p:spPr/>
        <p:txBody>
          <a:bodyPr>
            <a:normAutofit/>
          </a:bodyPr>
          <a:lstStyle/>
          <a:p>
            <a:pPr algn="ctr"/>
            <a:r>
              <a:rPr lang="en-US" dirty="0">
                <a:effectLst/>
              </a:rPr>
              <a:t>TRRC Priority Level 1, Recommendation </a:t>
            </a:r>
            <a:r>
              <a:rPr lang="en-US" dirty="0" smtClean="0">
                <a:effectLst/>
              </a:rPr>
              <a:t>2  </a:t>
            </a:r>
            <a:r>
              <a:rPr lang="en-US" dirty="0">
                <a:effectLst/>
              </a:rPr>
              <a:t/>
            </a:r>
            <a:br>
              <a:rPr lang="en-US" dirty="0">
                <a:effectLst/>
              </a:rPr>
            </a:br>
            <a:endParaRPr lang="en-US" dirty="0"/>
          </a:p>
        </p:txBody>
      </p:sp>
      <p:sp>
        <p:nvSpPr>
          <p:cNvPr id="4" name="Date Placeholder 3"/>
          <p:cNvSpPr>
            <a:spLocks noGrp="1"/>
          </p:cNvSpPr>
          <p:nvPr>
            <p:ph type="dt" sz="half" idx="10"/>
          </p:nvPr>
        </p:nvSpPr>
        <p:spPr/>
        <p:txBody>
          <a:bodyPr/>
          <a:lstStyle/>
          <a:p>
            <a:fld id="{3844819F-D944-4196-9F87-0E70052BBB0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375464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3393"/>
            <a:ext cx="8229600" cy="4083900"/>
          </a:xfrm>
        </p:spPr>
        <p:txBody>
          <a:bodyPr>
            <a:normAutofit/>
          </a:bodyPr>
          <a:lstStyle/>
          <a:p>
            <a:pPr marL="82296" indent="0">
              <a:buNone/>
            </a:pPr>
            <a:r>
              <a:rPr lang="en-US" b="1" dirty="0"/>
              <a:t>Provide grants to support districts in developing strong teacher induction programs.  Charter systems and strategic system contracts should include a description of how they will provide support for Induction level teachers.  </a:t>
            </a:r>
            <a:endParaRPr lang="en-US" dirty="0"/>
          </a:p>
          <a:p>
            <a:pPr marL="82296" indent="0">
              <a:buNone/>
            </a:pPr>
            <a:endParaRPr lang="en-US" b="1" dirty="0" smtClean="0"/>
          </a:p>
          <a:p>
            <a:r>
              <a:rPr lang="en-US" b="1" dirty="0" smtClean="0"/>
              <a:t>Rationale</a:t>
            </a:r>
          </a:p>
          <a:p>
            <a:pPr marL="0" indent="0">
              <a:buNone/>
            </a:pPr>
            <a:r>
              <a:rPr lang="en-US" dirty="0" smtClean="0"/>
              <a:t>Due to declining enrollment in Teacher Preparation Programs and an increase in attrition rates, it is imperative that support be given to teachers through strong induction programs. </a:t>
            </a:r>
            <a:endParaRPr lang="en-US" dirty="0"/>
          </a:p>
        </p:txBody>
      </p:sp>
      <p:sp>
        <p:nvSpPr>
          <p:cNvPr id="2" name="Title 1"/>
          <p:cNvSpPr>
            <a:spLocks noGrp="1"/>
          </p:cNvSpPr>
          <p:nvPr>
            <p:ph type="title"/>
          </p:nvPr>
        </p:nvSpPr>
        <p:spPr/>
        <p:txBody>
          <a:bodyPr>
            <a:normAutofit/>
          </a:bodyPr>
          <a:lstStyle/>
          <a:p>
            <a:r>
              <a:rPr lang="en-US" dirty="0" smtClean="0"/>
              <a:t>TRRC Priority Level 2, Recommendation 1</a:t>
            </a:r>
            <a:endParaRPr lang="en-US" dirty="0"/>
          </a:p>
        </p:txBody>
      </p:sp>
      <p:sp>
        <p:nvSpPr>
          <p:cNvPr id="4" name="Date Placeholder 3"/>
          <p:cNvSpPr>
            <a:spLocks noGrp="1"/>
          </p:cNvSpPr>
          <p:nvPr>
            <p:ph type="dt" sz="half" idx="10"/>
          </p:nvPr>
        </p:nvSpPr>
        <p:spPr/>
        <p:txBody>
          <a:bodyPr/>
          <a:lstStyle/>
          <a:p>
            <a:fld id="{2BFEE84A-7657-4E28-A0B2-BD6EDE1F2DD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2902224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b="1" dirty="0"/>
              <a:t>Keep as a top priority of the education community the preservation of teacher planning time.  To monitor implementation, the climate survey for LKES should be amended to include a question related to how well principals protect teacher planning time.</a:t>
            </a:r>
            <a:endParaRPr lang="en-US" dirty="0"/>
          </a:p>
          <a:p>
            <a:pPr marL="82296" indent="0">
              <a:buNone/>
            </a:pPr>
            <a:endParaRPr lang="en-US" dirty="0" smtClean="0"/>
          </a:p>
          <a:p>
            <a:endParaRPr lang="en-US" b="1" dirty="0" smtClean="0"/>
          </a:p>
          <a:p>
            <a:r>
              <a:rPr lang="en-US" b="1" dirty="0" smtClean="0"/>
              <a:t>Rationale</a:t>
            </a:r>
          </a:p>
          <a:p>
            <a:pPr marL="0" indent="0">
              <a:buNone/>
            </a:pPr>
            <a:r>
              <a:rPr lang="en-US" dirty="0"/>
              <a:t>In the multiple teacher input sessions conducted around Georgia in conjunction with the work of the ERC, educators stated that the maintenance of adequate planning time was a topic of major concern. </a:t>
            </a:r>
          </a:p>
        </p:txBody>
      </p:sp>
      <p:sp>
        <p:nvSpPr>
          <p:cNvPr id="2" name="Title 1"/>
          <p:cNvSpPr>
            <a:spLocks noGrp="1"/>
          </p:cNvSpPr>
          <p:nvPr>
            <p:ph type="title"/>
          </p:nvPr>
        </p:nvSpPr>
        <p:spPr/>
        <p:txBody>
          <a:bodyPr>
            <a:normAutofit/>
          </a:bodyPr>
          <a:lstStyle/>
          <a:p>
            <a:r>
              <a:rPr lang="en-US" dirty="0"/>
              <a:t>TRRC Priority Level 2, Recommendation </a:t>
            </a:r>
            <a:r>
              <a:rPr lang="en-US" dirty="0" smtClean="0"/>
              <a:t>2</a:t>
            </a:r>
            <a:endParaRPr lang="en-US" dirty="0"/>
          </a:p>
        </p:txBody>
      </p:sp>
      <p:sp>
        <p:nvSpPr>
          <p:cNvPr id="4" name="Date Placeholder 3"/>
          <p:cNvSpPr>
            <a:spLocks noGrp="1"/>
          </p:cNvSpPr>
          <p:nvPr>
            <p:ph type="dt" sz="half" idx="10"/>
          </p:nvPr>
        </p:nvSpPr>
        <p:spPr/>
        <p:txBody>
          <a:bodyPr/>
          <a:lstStyle/>
          <a:p>
            <a:fld id="{1600C5A8-91D0-4CD7-8B13-92D8CFC0C5F3}"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620931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251" y="1237593"/>
            <a:ext cx="8543497" cy="5169718"/>
          </a:xfrm>
        </p:spPr>
        <p:txBody>
          <a:bodyPr>
            <a:normAutofit lnSpcReduction="10000"/>
          </a:bodyPr>
          <a:lstStyle/>
          <a:p>
            <a:pPr marL="82296" indent="0">
              <a:buNone/>
            </a:pPr>
            <a:r>
              <a:rPr lang="en-US" b="1" dirty="0" smtClean="0"/>
              <a:t>Encourage </a:t>
            </a:r>
            <a:r>
              <a:rPr lang="en-US" b="1" dirty="0"/>
              <a:t>the General Assembly and State Board of Education to implement the following guidelines to promote the best use and respect of teacher’s instructional time: </a:t>
            </a:r>
            <a:endParaRPr lang="en-US" b="1" dirty="0" smtClean="0"/>
          </a:p>
          <a:p>
            <a:pPr marL="82296" indent="0">
              <a:buNone/>
            </a:pPr>
            <a:r>
              <a:rPr lang="en-US" b="1" dirty="0" smtClean="0"/>
              <a:t> </a:t>
            </a:r>
            <a:endParaRPr lang="en-US" dirty="0"/>
          </a:p>
          <a:p>
            <a:pPr marL="560070" lvl="1" indent="-285750"/>
            <a:r>
              <a:rPr lang="en-US" dirty="0" smtClean="0"/>
              <a:t>Return </a:t>
            </a:r>
            <a:r>
              <a:rPr lang="en-US" dirty="0"/>
              <a:t>to a “normal” curricular adoption cycle, and maintain a high bar before implementing major changes outside a 6 year cycle.</a:t>
            </a:r>
          </a:p>
          <a:p>
            <a:pPr marL="560070" lvl="1" indent="-285750"/>
            <a:r>
              <a:rPr lang="en-US" dirty="0"/>
              <a:t>Apply a high bar of consideration to any legislation and/or rules that adds new requirements, training, or job functions for educators.  Repeal or sunset rules / requirements when not needed.</a:t>
            </a:r>
          </a:p>
          <a:p>
            <a:pPr marL="560070" lvl="1" indent="-285750"/>
            <a:r>
              <a:rPr lang="en-US" dirty="0"/>
              <a:t>Encourage regional and state-wide collaboration to make SLO assessments more consistent within the state.</a:t>
            </a:r>
          </a:p>
          <a:p>
            <a:pPr marL="560070" lvl="1" indent="-285750"/>
            <a:r>
              <a:rPr lang="en-US" dirty="0"/>
              <a:t>Support full implementation of the teacher career ladder and participation in the top levels of the Tiered Certification model.</a:t>
            </a:r>
          </a:p>
          <a:p>
            <a:endParaRPr lang="en-US" dirty="0" smtClean="0"/>
          </a:p>
          <a:p>
            <a:r>
              <a:rPr lang="en-US" b="1" dirty="0" smtClean="0"/>
              <a:t>Rationale</a:t>
            </a:r>
          </a:p>
          <a:p>
            <a:pPr marL="0" indent="0">
              <a:buNone/>
            </a:pPr>
            <a:r>
              <a:rPr lang="en-US" dirty="0" smtClean="0"/>
              <a:t>During teacher input sessions, educators expressed concerns over demands placed upon them outside of the realm of classroom 	instruction. </a:t>
            </a:r>
            <a:endParaRPr lang="en-US" dirty="0"/>
          </a:p>
        </p:txBody>
      </p:sp>
      <p:sp>
        <p:nvSpPr>
          <p:cNvPr id="2" name="Title 1"/>
          <p:cNvSpPr>
            <a:spLocks noGrp="1"/>
          </p:cNvSpPr>
          <p:nvPr>
            <p:ph type="title"/>
          </p:nvPr>
        </p:nvSpPr>
        <p:spPr/>
        <p:txBody>
          <a:bodyPr>
            <a:normAutofit/>
          </a:bodyPr>
          <a:lstStyle/>
          <a:p>
            <a:r>
              <a:rPr lang="en-US" dirty="0"/>
              <a:t>TRRC Priority Level 2, Recommendation </a:t>
            </a:r>
            <a:r>
              <a:rPr lang="en-US" dirty="0" smtClean="0"/>
              <a:t>3</a:t>
            </a:r>
            <a:endParaRPr lang="en-US" dirty="0"/>
          </a:p>
        </p:txBody>
      </p:sp>
      <p:sp>
        <p:nvSpPr>
          <p:cNvPr id="4" name="Date Placeholder 3"/>
          <p:cNvSpPr>
            <a:spLocks noGrp="1"/>
          </p:cNvSpPr>
          <p:nvPr>
            <p:ph type="dt" sz="half" idx="10"/>
          </p:nvPr>
        </p:nvSpPr>
        <p:spPr/>
        <p:txBody>
          <a:bodyPr/>
          <a:lstStyle/>
          <a:p>
            <a:fld id="{1964F9EB-724A-4092-BCB0-C5F4460BE2C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36375587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6097"/>
            <a:ext cx="8229600" cy="4131196"/>
          </a:xfrm>
        </p:spPr>
        <p:txBody>
          <a:bodyPr>
            <a:normAutofit/>
          </a:bodyPr>
          <a:lstStyle/>
          <a:p>
            <a:pPr marL="82296" indent="0">
              <a:buNone/>
            </a:pPr>
            <a:r>
              <a:rPr lang="en-US" b="1" dirty="0" smtClean="0"/>
              <a:t>Investigate </a:t>
            </a:r>
            <a:r>
              <a:rPr lang="en-US" b="1" dirty="0"/>
              <a:t>a </a:t>
            </a:r>
            <a:r>
              <a:rPr lang="en-US" b="1" dirty="0" smtClean="0"/>
              <a:t>sustainable state-level </a:t>
            </a:r>
            <a:r>
              <a:rPr lang="en-US" b="1" dirty="0"/>
              <a:t>funding program for providing compensation to classroom teachers for supervising Teacher Interns.</a:t>
            </a:r>
            <a:endParaRPr lang="en-US" dirty="0"/>
          </a:p>
          <a:p>
            <a:endParaRPr lang="en-US" b="1" dirty="0" smtClean="0"/>
          </a:p>
          <a:p>
            <a:r>
              <a:rPr lang="en-US" b="1" dirty="0" smtClean="0"/>
              <a:t>Rationale</a:t>
            </a:r>
          </a:p>
          <a:p>
            <a:pPr marL="0" indent="0">
              <a:buNone/>
            </a:pPr>
            <a:r>
              <a:rPr lang="en-US" dirty="0" smtClean="0"/>
              <a:t>Educators who supervise teacher interns play a pivotal role in ensuring high quality instructors in each classroom.  As mentorship and positive supervision are key to the future development of the teaching profession, the state should incentivize the most effective educators to serve in these roles. </a:t>
            </a:r>
          </a:p>
        </p:txBody>
      </p:sp>
      <p:sp>
        <p:nvSpPr>
          <p:cNvPr id="2" name="Title 1"/>
          <p:cNvSpPr>
            <a:spLocks noGrp="1"/>
          </p:cNvSpPr>
          <p:nvPr>
            <p:ph type="title"/>
          </p:nvPr>
        </p:nvSpPr>
        <p:spPr/>
        <p:txBody>
          <a:bodyPr>
            <a:normAutofit/>
          </a:bodyPr>
          <a:lstStyle/>
          <a:p>
            <a:r>
              <a:rPr lang="en-US" dirty="0"/>
              <a:t>TRRC Priority Level 2, Recommendation </a:t>
            </a:r>
            <a:r>
              <a:rPr lang="en-US" dirty="0" smtClean="0"/>
              <a:t>4</a:t>
            </a:r>
            <a:endParaRPr lang="en-US" dirty="0"/>
          </a:p>
        </p:txBody>
      </p:sp>
      <p:sp>
        <p:nvSpPr>
          <p:cNvPr id="4" name="Date Placeholder 3"/>
          <p:cNvSpPr>
            <a:spLocks noGrp="1"/>
          </p:cNvSpPr>
          <p:nvPr>
            <p:ph type="dt" sz="half" idx="10"/>
          </p:nvPr>
        </p:nvSpPr>
        <p:spPr/>
        <p:txBody>
          <a:bodyPr/>
          <a:lstStyle/>
          <a:p>
            <a:fld id="{7FD6CD8F-8447-4FFA-B6C2-7EAD92597FA7}"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42492461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6097"/>
            <a:ext cx="8229600" cy="4131196"/>
          </a:xfrm>
        </p:spPr>
        <p:txBody>
          <a:bodyPr>
            <a:normAutofit lnSpcReduction="10000"/>
          </a:bodyPr>
          <a:lstStyle/>
          <a:p>
            <a:pPr marL="82296" indent="0">
              <a:buNone/>
            </a:pPr>
            <a:r>
              <a:rPr lang="en-US" b="1" dirty="0"/>
              <a:t>Modify the implementation of Teacher Keys Effectiveness System (TKES) to allow fewer required classroom observations for effective teachers after a baseline of effectiveness has been established.</a:t>
            </a:r>
            <a:endParaRPr lang="en-US" dirty="0"/>
          </a:p>
          <a:p>
            <a:endParaRPr lang="en-US" dirty="0"/>
          </a:p>
          <a:p>
            <a:endParaRPr lang="en-US" b="1" dirty="0" smtClean="0"/>
          </a:p>
          <a:p>
            <a:r>
              <a:rPr lang="en-US" b="1" dirty="0" smtClean="0"/>
              <a:t>Rationale</a:t>
            </a:r>
          </a:p>
          <a:p>
            <a:pPr marL="0" indent="0">
              <a:buNone/>
            </a:pPr>
            <a:r>
              <a:rPr lang="en-US" dirty="0" smtClean="0"/>
              <a:t>After a baseline of good evaluations has been established and proficient and exemplary teachers have been identified, the number of observations and walkthroughs should be reduced per teacher to allow greater focus to be placed on improving the performance of less experienced or less effective instructors. </a:t>
            </a:r>
            <a:endParaRPr lang="en-US" dirty="0"/>
          </a:p>
        </p:txBody>
      </p:sp>
      <p:sp>
        <p:nvSpPr>
          <p:cNvPr id="2" name="Title 1"/>
          <p:cNvSpPr>
            <a:spLocks noGrp="1"/>
          </p:cNvSpPr>
          <p:nvPr>
            <p:ph type="title"/>
          </p:nvPr>
        </p:nvSpPr>
        <p:spPr/>
        <p:txBody>
          <a:bodyPr>
            <a:normAutofit/>
          </a:bodyPr>
          <a:lstStyle/>
          <a:p>
            <a:r>
              <a:rPr lang="en-US" dirty="0"/>
              <a:t>TRRC Priority Level 2, Recommendation </a:t>
            </a:r>
            <a:r>
              <a:rPr lang="en-US" dirty="0" smtClean="0"/>
              <a:t>5</a:t>
            </a:r>
            <a:endParaRPr lang="en-US" dirty="0"/>
          </a:p>
        </p:txBody>
      </p:sp>
      <p:sp>
        <p:nvSpPr>
          <p:cNvPr id="4" name="Date Placeholder 3"/>
          <p:cNvSpPr>
            <a:spLocks noGrp="1"/>
          </p:cNvSpPr>
          <p:nvPr>
            <p:ph type="dt" sz="half" idx="10"/>
          </p:nvPr>
        </p:nvSpPr>
        <p:spPr/>
        <p:txBody>
          <a:bodyPr/>
          <a:lstStyle/>
          <a:p>
            <a:fld id="{64DD8CB4-762C-407A-90BF-4CA6A72ADF26}"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1935766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86910"/>
            <a:ext cx="8229600" cy="4320383"/>
          </a:xfrm>
        </p:spPr>
        <p:txBody>
          <a:bodyPr/>
          <a:lstStyle/>
          <a:p>
            <a:pPr marL="82296" indent="0">
              <a:buNone/>
            </a:pPr>
            <a:r>
              <a:rPr lang="en-US" b="1" dirty="0" smtClean="0"/>
              <a:t>Develop and implement </a:t>
            </a:r>
            <a:r>
              <a:rPr lang="en-US" b="1" dirty="0"/>
              <a:t>a statewide media campaign to promote the positive aspects of teaching as a profession.</a:t>
            </a:r>
            <a:endParaRPr lang="en-US" dirty="0"/>
          </a:p>
          <a:p>
            <a:endParaRPr lang="en-US" b="1" dirty="0" smtClean="0"/>
          </a:p>
          <a:p>
            <a:endParaRPr lang="en-US" b="1" dirty="0"/>
          </a:p>
          <a:p>
            <a:pPr marL="82296" indent="0">
              <a:buNone/>
            </a:pPr>
            <a:endParaRPr lang="en-US" b="1" dirty="0" smtClean="0"/>
          </a:p>
          <a:p>
            <a:r>
              <a:rPr lang="en-US" b="1" dirty="0" smtClean="0"/>
              <a:t>Rationale</a:t>
            </a:r>
            <a:endParaRPr lang="en-US" b="1" dirty="0"/>
          </a:p>
          <a:p>
            <a:pPr marL="0" indent="0">
              <a:buNone/>
            </a:pPr>
            <a:r>
              <a:rPr lang="en-US" dirty="0" smtClean="0"/>
              <a:t>To increase retention and recruitment, the state should highlight the positive impacts and rewards of the teaching profession and focus on changing the perception of the value of educators in our society.</a:t>
            </a:r>
          </a:p>
        </p:txBody>
      </p:sp>
      <p:sp>
        <p:nvSpPr>
          <p:cNvPr id="2" name="Title 1"/>
          <p:cNvSpPr>
            <a:spLocks noGrp="1"/>
          </p:cNvSpPr>
          <p:nvPr>
            <p:ph type="title"/>
          </p:nvPr>
        </p:nvSpPr>
        <p:spPr/>
        <p:txBody>
          <a:bodyPr>
            <a:normAutofit/>
          </a:bodyPr>
          <a:lstStyle/>
          <a:p>
            <a:r>
              <a:rPr lang="en-US" dirty="0"/>
              <a:t>TRRC Priority Level </a:t>
            </a:r>
            <a:r>
              <a:rPr lang="en-US" dirty="0" smtClean="0"/>
              <a:t>3, </a:t>
            </a:r>
            <a:r>
              <a:rPr lang="en-US" dirty="0"/>
              <a:t>Recommendation 1</a:t>
            </a:r>
          </a:p>
        </p:txBody>
      </p:sp>
      <p:sp>
        <p:nvSpPr>
          <p:cNvPr id="4" name="Date Placeholder 3"/>
          <p:cNvSpPr>
            <a:spLocks noGrp="1"/>
          </p:cNvSpPr>
          <p:nvPr>
            <p:ph type="dt" sz="half" idx="10"/>
          </p:nvPr>
        </p:nvSpPr>
        <p:spPr/>
        <p:txBody>
          <a:bodyPr/>
          <a:lstStyle/>
          <a:p>
            <a:fld id="{AC98D417-C029-4CE5-BDC7-51FF7DA180BD}"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4127605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7855"/>
            <a:ext cx="8229600" cy="4249438"/>
          </a:xfrm>
        </p:spPr>
        <p:txBody>
          <a:bodyPr>
            <a:normAutofit lnSpcReduction="10000"/>
          </a:bodyPr>
          <a:lstStyle/>
          <a:p>
            <a:pPr marL="82296" indent="0">
              <a:buNone/>
            </a:pPr>
            <a:r>
              <a:rPr lang="en-US" b="1" dirty="0"/>
              <a:t>Require a study of the Teacher Retirement System of </a:t>
            </a:r>
            <a:r>
              <a:rPr lang="en-US" b="1" dirty="0" smtClean="0"/>
              <a:t>Georgia (TRS) </a:t>
            </a:r>
            <a:r>
              <a:rPr lang="en-US" b="1" dirty="0"/>
              <a:t>to determine if small changes should be made for new educators or if new alternatives should be implemented for new educators as a way to minimize the probability of reduced solvency for existing teachers </a:t>
            </a:r>
            <a:r>
              <a:rPr lang="en-US" b="1" dirty="0" smtClean="0"/>
              <a:t>in the future.  </a:t>
            </a:r>
            <a:r>
              <a:rPr lang="en-US" b="1" dirty="0"/>
              <a:t>Note that no changes are recommended to TRS for existing members.  It is recognized that TRS is currently rated as one of the strongest educator retirement systems in the country.</a:t>
            </a:r>
            <a:endParaRPr lang="en-US" dirty="0"/>
          </a:p>
          <a:p>
            <a:pPr marL="82296" indent="0">
              <a:buNone/>
            </a:pPr>
            <a:endParaRPr lang="en-US" b="1" dirty="0" smtClean="0"/>
          </a:p>
          <a:p>
            <a:r>
              <a:rPr lang="en-US" b="1" dirty="0" smtClean="0"/>
              <a:t>Rationale</a:t>
            </a:r>
          </a:p>
          <a:p>
            <a:pPr marL="0" indent="0">
              <a:buNone/>
            </a:pPr>
            <a:r>
              <a:rPr lang="en-US" dirty="0" smtClean="0"/>
              <a:t>While TRS is one of the best run educator retirement programs in the nation, changing needs of the teaching population and a desire for continued program viability require further study by the retirement committees of the General Assembly. </a:t>
            </a:r>
            <a:endParaRPr lang="en-US" dirty="0"/>
          </a:p>
        </p:txBody>
      </p:sp>
      <p:sp>
        <p:nvSpPr>
          <p:cNvPr id="2" name="Title 1"/>
          <p:cNvSpPr>
            <a:spLocks noGrp="1"/>
          </p:cNvSpPr>
          <p:nvPr>
            <p:ph type="title"/>
          </p:nvPr>
        </p:nvSpPr>
        <p:spPr>
          <a:xfrm>
            <a:off x="457200" y="275897"/>
            <a:ext cx="8229600" cy="1269123"/>
          </a:xfrm>
        </p:spPr>
        <p:txBody>
          <a:bodyPr>
            <a:normAutofit/>
          </a:bodyPr>
          <a:lstStyle/>
          <a:p>
            <a:r>
              <a:rPr lang="en-US" dirty="0"/>
              <a:t/>
            </a:r>
            <a:br>
              <a:rPr lang="en-US" dirty="0"/>
            </a:br>
            <a:r>
              <a:rPr lang="en-US" dirty="0"/>
              <a:t>TRRC Priority Level </a:t>
            </a:r>
            <a:r>
              <a:rPr lang="en-US" dirty="0" smtClean="0"/>
              <a:t>3, </a:t>
            </a:r>
            <a:r>
              <a:rPr lang="en-US" dirty="0"/>
              <a:t>Recommendation 2</a:t>
            </a:r>
          </a:p>
        </p:txBody>
      </p:sp>
      <p:sp>
        <p:nvSpPr>
          <p:cNvPr id="4" name="Date Placeholder 3"/>
          <p:cNvSpPr>
            <a:spLocks noGrp="1"/>
          </p:cNvSpPr>
          <p:nvPr>
            <p:ph type="dt" sz="half" idx="10"/>
          </p:nvPr>
        </p:nvSpPr>
        <p:spPr/>
        <p:txBody>
          <a:bodyPr/>
          <a:lstStyle/>
          <a:p>
            <a:fld id="{30A65004-EA6D-46D7-B1F0-6EE534DA003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786918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9582"/>
            <a:ext cx="8229600" cy="5237732"/>
          </a:xfrm>
        </p:spPr>
        <p:txBody>
          <a:bodyPr>
            <a:normAutofit fontScale="92500" lnSpcReduction="20000"/>
          </a:bodyPr>
          <a:lstStyle/>
          <a:p>
            <a:pPr marL="82296" indent="0">
              <a:buNone/>
            </a:pPr>
            <a:r>
              <a:rPr lang="en-US" b="1" dirty="0"/>
              <a:t>Investigate the benefit of re-instituting the service cancellable loan programs for students graduating from a University System of Georgia (USG) teacher education program.  The funding should include tailored grant programs which support low-income students who teach in Georgia public schools and should develop clear pathways to demonstrate to prospective students a financially viable option for college completions that does not result in excessive student loan indebtedness.  The program would apply to graduates who teach in Georgia public schools for a pre-determined number of years and be limited to teachers who teach in hard to staff schools and high needs fields.  </a:t>
            </a:r>
            <a:endParaRPr lang="en-US" b="1" dirty="0" smtClean="0"/>
          </a:p>
          <a:p>
            <a:pPr marL="82296" indent="0">
              <a:buNone/>
            </a:pPr>
            <a:endParaRPr lang="en-US" b="1" dirty="0"/>
          </a:p>
          <a:p>
            <a:pPr marL="82296" indent="0">
              <a:buNone/>
            </a:pPr>
            <a:r>
              <a:rPr lang="en-US" b="1" dirty="0" smtClean="0"/>
              <a:t>In </a:t>
            </a:r>
            <a:r>
              <a:rPr lang="en-US" b="1" dirty="0"/>
              <a:t>addition to this effort, teaching as a profession should be designated as a High Demand Workforce Initiative in Georgia.</a:t>
            </a:r>
            <a:endParaRPr lang="en-US" dirty="0"/>
          </a:p>
          <a:p>
            <a:pPr marL="82296" indent="0">
              <a:buNone/>
            </a:pPr>
            <a:endParaRPr lang="en-US" sz="900" dirty="0"/>
          </a:p>
          <a:p>
            <a:pPr marL="82296" indent="0">
              <a:buNone/>
            </a:pPr>
            <a:endParaRPr lang="en-US" sz="900" b="1" dirty="0" smtClean="0"/>
          </a:p>
          <a:p>
            <a:r>
              <a:rPr lang="en-US" b="1" dirty="0" smtClean="0"/>
              <a:t>Rationale</a:t>
            </a:r>
          </a:p>
          <a:p>
            <a:pPr marL="0" indent="0">
              <a:buNone/>
            </a:pPr>
            <a:r>
              <a:rPr lang="en-US" dirty="0" smtClean="0"/>
              <a:t>As the state climbs out of the economic pitfalls of the Great Recession, more high-quality teachers will be necessary to fulfill demand in Georgia. Through incentives, educators will be likely to stay and teach in the state in which they received their degrees.  </a:t>
            </a:r>
            <a:endParaRPr lang="en-US" dirty="0"/>
          </a:p>
        </p:txBody>
      </p:sp>
      <p:sp>
        <p:nvSpPr>
          <p:cNvPr id="2" name="Title 1"/>
          <p:cNvSpPr>
            <a:spLocks noGrp="1"/>
          </p:cNvSpPr>
          <p:nvPr>
            <p:ph type="title"/>
          </p:nvPr>
        </p:nvSpPr>
        <p:spPr/>
        <p:txBody>
          <a:bodyPr>
            <a:normAutofit/>
          </a:bodyPr>
          <a:lstStyle/>
          <a:p>
            <a:r>
              <a:rPr lang="en-US" dirty="0"/>
              <a:t>TRRC Priority Level </a:t>
            </a:r>
            <a:r>
              <a:rPr lang="en-US" dirty="0" smtClean="0"/>
              <a:t>3, </a:t>
            </a:r>
            <a:r>
              <a:rPr lang="en-US" dirty="0"/>
              <a:t>Recommendation 3</a:t>
            </a:r>
          </a:p>
        </p:txBody>
      </p:sp>
      <p:sp>
        <p:nvSpPr>
          <p:cNvPr id="4" name="Date Placeholder 3"/>
          <p:cNvSpPr>
            <a:spLocks noGrp="1"/>
          </p:cNvSpPr>
          <p:nvPr>
            <p:ph type="dt" sz="half" idx="10"/>
          </p:nvPr>
        </p:nvSpPr>
        <p:spPr/>
        <p:txBody>
          <a:bodyPr/>
          <a:lstStyle/>
          <a:p>
            <a:fld id="{69D1F869-6C4C-4D80-9976-5B4E401AAE3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1360710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2903"/>
            <a:ext cx="8229600" cy="4737538"/>
          </a:xfrm>
        </p:spPr>
        <p:txBody>
          <a:bodyPr>
            <a:normAutofit/>
          </a:bodyPr>
          <a:lstStyle/>
          <a:p>
            <a:pPr marL="82296" indent="0">
              <a:buNone/>
            </a:pPr>
            <a:r>
              <a:rPr lang="en-US" b="1" dirty="0"/>
              <a:t>Reimburse the costs of the required GACE exams and </a:t>
            </a:r>
            <a:r>
              <a:rPr lang="en-US" b="1" dirty="0" err="1"/>
              <a:t>edTPA</a:t>
            </a:r>
            <a:r>
              <a:rPr lang="en-US" b="1" dirty="0"/>
              <a:t> which pre-service teachers incur while enrolled in a teacher preparation program of the University System of Georgia.  To qualify for reimbursement the student must graduate from a USG institution and sign a contract to teach in a Georgia school.  </a:t>
            </a:r>
            <a:endParaRPr lang="en-US" dirty="0"/>
          </a:p>
          <a:p>
            <a:endParaRPr lang="en-US" dirty="0"/>
          </a:p>
          <a:p>
            <a:pPr marL="82296" indent="0">
              <a:buNone/>
            </a:pPr>
            <a:endParaRPr lang="en-US" b="1" dirty="0" smtClean="0"/>
          </a:p>
          <a:p>
            <a:r>
              <a:rPr lang="en-US" b="1" dirty="0" smtClean="0"/>
              <a:t>Rationale</a:t>
            </a:r>
          </a:p>
          <a:p>
            <a:pPr marL="0" indent="0">
              <a:buNone/>
            </a:pPr>
            <a:r>
              <a:rPr lang="en-US" dirty="0" smtClean="0"/>
              <a:t>Through this program, new educators would encounter a smaller financial impact before beginning their chosen profession. Also, by requiring a contract for placement in a Georgia school, the teachers who choose to remain in Georgia for at least one year will be rewarded. </a:t>
            </a:r>
            <a:endParaRPr lang="en-US" dirty="0"/>
          </a:p>
        </p:txBody>
      </p:sp>
      <p:sp>
        <p:nvSpPr>
          <p:cNvPr id="2" name="Title 1"/>
          <p:cNvSpPr>
            <a:spLocks noGrp="1"/>
          </p:cNvSpPr>
          <p:nvPr>
            <p:ph type="title"/>
          </p:nvPr>
        </p:nvSpPr>
        <p:spPr/>
        <p:txBody>
          <a:bodyPr>
            <a:normAutofit/>
          </a:bodyPr>
          <a:lstStyle/>
          <a:p>
            <a:r>
              <a:rPr lang="en-US" dirty="0"/>
              <a:t>TRRC Priority Level </a:t>
            </a:r>
            <a:r>
              <a:rPr lang="en-US" dirty="0" smtClean="0"/>
              <a:t>3, </a:t>
            </a:r>
            <a:r>
              <a:rPr lang="en-US" dirty="0"/>
              <a:t>Recommendation 4</a:t>
            </a:r>
          </a:p>
        </p:txBody>
      </p:sp>
      <p:sp>
        <p:nvSpPr>
          <p:cNvPr id="4" name="Date Placeholder 3"/>
          <p:cNvSpPr>
            <a:spLocks noGrp="1"/>
          </p:cNvSpPr>
          <p:nvPr>
            <p:ph type="dt" sz="half" idx="10"/>
          </p:nvPr>
        </p:nvSpPr>
        <p:spPr/>
        <p:txBody>
          <a:bodyPr/>
          <a:lstStyle/>
          <a:p>
            <a:fld id="{F04DB0BC-CCDC-4792-AB39-0105EA990C8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72553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3945"/>
            <a:ext cx="8229600" cy="4989786"/>
          </a:xfrm>
        </p:spPr>
        <p:txBody>
          <a:bodyPr>
            <a:noAutofit/>
          </a:bodyPr>
          <a:lstStyle/>
          <a:p>
            <a:pPr marL="82296" indent="0">
              <a:buNone/>
            </a:pPr>
            <a:r>
              <a:rPr lang="en-US" sz="2030" b="1" dirty="0" smtClean="0"/>
              <a:t>Implement a student-based funding formula which includes three components:</a:t>
            </a:r>
          </a:p>
          <a:p>
            <a:pPr marL="82296" indent="0">
              <a:buNone/>
            </a:pPr>
            <a:r>
              <a:rPr lang="en-US" sz="2030" b="1" dirty="0"/>
              <a:t>	</a:t>
            </a:r>
            <a:r>
              <a:rPr lang="en-US" sz="2030" b="1" dirty="0" smtClean="0"/>
              <a:t>Base Funding for each student</a:t>
            </a:r>
          </a:p>
          <a:p>
            <a:pPr marL="82296" indent="0">
              <a:buNone/>
            </a:pPr>
            <a:r>
              <a:rPr lang="en-US" sz="2030" b="1" dirty="0"/>
              <a:t>	</a:t>
            </a:r>
            <a:r>
              <a:rPr lang="en-US" sz="2030" b="1" dirty="0" smtClean="0"/>
              <a:t>Weighted Student Characteristics</a:t>
            </a:r>
          </a:p>
          <a:p>
            <a:pPr marL="82296" indent="0">
              <a:buNone/>
            </a:pPr>
            <a:r>
              <a:rPr lang="en-US" sz="2030" b="1" dirty="0"/>
              <a:t>	</a:t>
            </a:r>
            <a:r>
              <a:rPr lang="en-US" sz="2030" b="1" dirty="0" smtClean="0"/>
              <a:t>Specialized Grants</a:t>
            </a:r>
          </a:p>
          <a:p>
            <a:pPr marL="82296" indent="0">
              <a:buNone/>
            </a:pPr>
            <a:endParaRPr lang="en-US" sz="2030" dirty="0"/>
          </a:p>
          <a:p>
            <a:r>
              <a:rPr lang="en-US" sz="2030" b="1" dirty="0" smtClean="0"/>
              <a:t>Rationale</a:t>
            </a:r>
          </a:p>
          <a:p>
            <a:pPr marL="82296" indent="0">
              <a:buNone/>
            </a:pPr>
            <a:r>
              <a:rPr lang="en-US" sz="2030" dirty="0" smtClean="0"/>
              <a:t>Governor Deal charged the Funding Formula Committee with developing a new formula which is more transparent, provides</a:t>
            </a:r>
          </a:p>
          <a:p>
            <a:pPr marL="82296" indent="0">
              <a:buNone/>
            </a:pPr>
            <a:r>
              <a:rPr lang="en-US" sz="2030" dirty="0" smtClean="0"/>
              <a:t>more flexibility for local districts, and allows the money to follow the child to the public school the child attends. Reducing the number of categories and basing the formula on student enrollment instead of full-time equivalent counts allows the formula to be easily explained and understood.</a:t>
            </a:r>
            <a:endParaRPr lang="en-US" sz="2030"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dirty="0">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4</a:t>
            </a:fld>
            <a:endParaRPr lang="en-US" dirty="0">
              <a:solidFill>
                <a:prstClr val="black"/>
              </a:solidFill>
            </a:endParaRPr>
          </a:p>
        </p:txBody>
      </p:sp>
      <p:sp>
        <p:nvSpPr>
          <p:cNvPr id="5" name="Title 4"/>
          <p:cNvSpPr>
            <a:spLocks noGrp="1"/>
          </p:cNvSpPr>
          <p:nvPr>
            <p:ph type="title"/>
          </p:nvPr>
        </p:nvSpPr>
        <p:spPr>
          <a:xfrm>
            <a:off x="457200" y="262282"/>
            <a:ext cx="8229600" cy="770359"/>
          </a:xfrm>
        </p:spPr>
        <p:txBody>
          <a:bodyPr/>
          <a:lstStyle/>
          <a:p>
            <a:pPr algn="ctr"/>
            <a:r>
              <a:rPr lang="en-US" dirty="0" smtClean="0"/>
              <a:t>Proposed Funding Formula</a:t>
            </a:r>
            <a:endParaRPr lang="en-US" dirty="0"/>
          </a:p>
        </p:txBody>
      </p:sp>
    </p:spTree>
    <p:extLst>
      <p:ext uri="{BB962C8B-B14F-4D97-AF65-F5344CB8AC3E}">
        <p14:creationId xmlns:p14="http://schemas.microsoft.com/office/powerpoint/2010/main" val="3764976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5152"/>
            <a:ext cx="8229600" cy="4202141"/>
          </a:xfrm>
        </p:spPr>
        <p:txBody>
          <a:bodyPr>
            <a:normAutofit fontScale="92500" lnSpcReduction="10000"/>
          </a:bodyPr>
          <a:lstStyle/>
          <a:p>
            <a:pPr marL="82296" indent="0">
              <a:buNone/>
            </a:pPr>
            <a:r>
              <a:rPr lang="en-US" b="1" dirty="0"/>
              <a:t>Study the benefits of replacing a single semester student teaching model with a full year of clinical practice for teacher candidates.  Transitioning to a clinical practice model should not add semesters to the education degree timeline but current courses should be integrated into the clinical experience.  Rename student teaching to a more appropriate descriptor, such as Teacher Intern or Teacher Candidate.</a:t>
            </a:r>
            <a:endParaRPr lang="en-US" dirty="0"/>
          </a:p>
          <a:p>
            <a:pPr marL="82296" indent="0">
              <a:buNone/>
            </a:pPr>
            <a:r>
              <a:rPr lang="en-US" dirty="0"/>
              <a:t> </a:t>
            </a:r>
            <a:endParaRPr lang="en-US" dirty="0" smtClean="0"/>
          </a:p>
          <a:p>
            <a:endParaRPr lang="en-US" b="1" dirty="0" smtClean="0"/>
          </a:p>
          <a:p>
            <a:r>
              <a:rPr lang="en-US" b="1" dirty="0" smtClean="0"/>
              <a:t>Rationale</a:t>
            </a:r>
          </a:p>
          <a:p>
            <a:pPr marL="0" indent="0">
              <a:buNone/>
            </a:pPr>
            <a:r>
              <a:rPr lang="en-US" dirty="0" smtClean="0"/>
              <a:t>A year-long clinical practice model would immerse future educators into authentic classroom environments, allowing them to not only integrate advanced education theories and methods into the “real world” of teaching, but also allow them to learn about classroom procedures and culture firsthand. </a:t>
            </a:r>
            <a:endParaRPr lang="en-US" dirty="0"/>
          </a:p>
        </p:txBody>
      </p:sp>
      <p:sp>
        <p:nvSpPr>
          <p:cNvPr id="2" name="Title 1"/>
          <p:cNvSpPr>
            <a:spLocks noGrp="1"/>
          </p:cNvSpPr>
          <p:nvPr>
            <p:ph type="title"/>
          </p:nvPr>
        </p:nvSpPr>
        <p:spPr/>
        <p:txBody>
          <a:bodyPr>
            <a:normAutofit/>
          </a:bodyPr>
          <a:lstStyle/>
          <a:p>
            <a:r>
              <a:rPr lang="en-US" dirty="0"/>
              <a:t>TRRC Priority Level </a:t>
            </a:r>
            <a:r>
              <a:rPr lang="en-US" dirty="0" smtClean="0"/>
              <a:t>3, </a:t>
            </a:r>
            <a:r>
              <a:rPr lang="en-US" dirty="0"/>
              <a:t>Recommendation </a:t>
            </a:r>
            <a:r>
              <a:rPr lang="en-US" dirty="0" smtClean="0"/>
              <a:t>4</a:t>
            </a:r>
            <a:endParaRPr lang="en-US" dirty="0"/>
          </a:p>
        </p:txBody>
      </p:sp>
      <p:sp>
        <p:nvSpPr>
          <p:cNvPr id="4" name="Date Placeholder 3"/>
          <p:cNvSpPr>
            <a:spLocks noGrp="1"/>
          </p:cNvSpPr>
          <p:nvPr>
            <p:ph type="dt" sz="half" idx="10"/>
          </p:nvPr>
        </p:nvSpPr>
        <p:spPr/>
        <p:txBody>
          <a:bodyPr/>
          <a:lstStyle/>
          <a:p>
            <a:fld id="{6F419B17-39B2-4A9E-88AB-AC801980E298}"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4233166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Educational Options, School Choice Subcommittee </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Report to Full Education Reform Commission</a:t>
            </a:r>
          </a:p>
          <a:p>
            <a:r>
              <a:rPr lang="en-US" dirty="0" smtClean="0"/>
              <a:t>November 19, 2015</a:t>
            </a:r>
          </a:p>
        </p:txBody>
      </p:sp>
    </p:spTree>
    <p:extLst>
      <p:ext uri="{BB962C8B-B14F-4D97-AF65-F5344CB8AC3E}">
        <p14:creationId xmlns:p14="http://schemas.microsoft.com/office/powerpoint/2010/main" val="2772011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671" y="1417637"/>
            <a:ext cx="8478235" cy="4872803"/>
          </a:xfrm>
        </p:spPr>
        <p:txBody>
          <a:bodyPr>
            <a:noAutofit/>
          </a:bodyPr>
          <a:lstStyle/>
          <a:p>
            <a:pPr marL="82296" indent="0">
              <a:buNone/>
            </a:pPr>
            <a:r>
              <a:rPr lang="en-US" sz="2030" b="1" dirty="0" smtClean="0"/>
              <a:t>For </a:t>
            </a:r>
            <a:r>
              <a:rPr lang="en-US" sz="2030" b="1" dirty="0"/>
              <a:t>the existing tuition tax credit scholarship program, true up pledges to actual contributions annually by:</a:t>
            </a:r>
            <a:endParaRPr lang="en-US" sz="2030" dirty="0"/>
          </a:p>
          <a:p>
            <a:pPr lvl="1"/>
            <a:r>
              <a:rPr lang="en-US" sz="2030" b="1" dirty="0"/>
              <a:t> Requiring the Department to switch from counting pledges to counting actual contributions against the tax credit cap</a:t>
            </a:r>
            <a:r>
              <a:rPr lang="en-US" sz="2030" b="1" dirty="0" smtClean="0"/>
              <a:t>; and</a:t>
            </a:r>
            <a:endParaRPr lang="en-US" sz="2030" dirty="0"/>
          </a:p>
          <a:p>
            <a:pPr lvl="1"/>
            <a:r>
              <a:rPr lang="en-US" sz="2030" b="1" dirty="0"/>
              <a:t>Requiring the tax credits available to be adjusted as actual numbers come in and require the Department to make SSOs aware that additional space has become available below the </a:t>
            </a:r>
            <a:r>
              <a:rPr lang="en-US" sz="2030" b="1" dirty="0" smtClean="0"/>
              <a:t>cap.</a:t>
            </a:r>
            <a:endParaRPr lang="en-US" sz="2030" dirty="0"/>
          </a:p>
          <a:p>
            <a:pPr marL="0" indent="0">
              <a:buNone/>
            </a:pPr>
            <a:endParaRPr lang="en-US" sz="2030" b="1" dirty="0" smtClean="0"/>
          </a:p>
          <a:p>
            <a:pPr marL="342900" indent="-342900"/>
            <a:r>
              <a:rPr lang="en-US" sz="2030" b="1" dirty="0" smtClean="0"/>
              <a:t>Rationale</a:t>
            </a:r>
          </a:p>
          <a:p>
            <a:pPr marL="0" indent="0">
              <a:buNone/>
            </a:pPr>
            <a:r>
              <a:rPr lang="en-US" sz="2030" dirty="0" smtClean="0"/>
              <a:t>To achieve a more accurate portrayal of the annual use of the tax credit cap, DOE should count actual contributions, as opposed to counting pledges. To allow the full allotment of tax credits available under the program to be used rather than lost when 	potential donors pledge, but do not fulfill their donations.</a:t>
            </a:r>
            <a:endParaRPr lang="en-US" sz="2030" dirty="0"/>
          </a:p>
        </p:txBody>
      </p:sp>
      <p:sp>
        <p:nvSpPr>
          <p:cNvPr id="2" name="Title 1"/>
          <p:cNvSpPr>
            <a:spLocks noGrp="1"/>
          </p:cNvSpPr>
          <p:nvPr>
            <p:ph type="title"/>
          </p:nvPr>
        </p:nvSpPr>
        <p:spPr/>
        <p:txBody>
          <a:bodyPr>
            <a:normAutofit/>
          </a:bodyPr>
          <a:lstStyle/>
          <a:p>
            <a:pPr algn="ctr"/>
            <a:r>
              <a:rPr lang="en-US" dirty="0" smtClean="0"/>
              <a:t>EEO Recommendation 1</a:t>
            </a:r>
            <a:endParaRPr lang="en-US" dirty="0"/>
          </a:p>
        </p:txBody>
      </p:sp>
      <p:sp>
        <p:nvSpPr>
          <p:cNvPr id="4" name="Date Placeholder 3"/>
          <p:cNvSpPr>
            <a:spLocks noGrp="1"/>
          </p:cNvSpPr>
          <p:nvPr>
            <p:ph type="dt" sz="half" idx="10"/>
          </p:nvPr>
        </p:nvSpPr>
        <p:spPr/>
        <p:txBody>
          <a:bodyPr/>
          <a:lstStyle/>
          <a:p>
            <a:fld id="{FA9928A7-E15D-4ABB-B738-FC0AABFD353F}"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5792395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endParaRPr lang="en-US" sz="2400" b="1" dirty="0" smtClean="0"/>
          </a:p>
          <a:p>
            <a:pPr marL="0" indent="0">
              <a:buNone/>
            </a:pPr>
            <a:r>
              <a:rPr lang="en-US" sz="2030" b="1" dirty="0" smtClean="0"/>
              <a:t>Define “unused facility” in OCGA 20-2-2068.2</a:t>
            </a:r>
          </a:p>
          <a:p>
            <a:pPr marL="0" indent="0">
              <a:buNone/>
            </a:pPr>
            <a:endParaRPr lang="en-US" sz="2030" b="1" dirty="0" smtClean="0"/>
          </a:p>
          <a:p>
            <a:pPr marL="0" indent="0">
              <a:buNone/>
            </a:pPr>
            <a:endParaRPr lang="en-US" sz="2030" b="1" dirty="0"/>
          </a:p>
          <a:p>
            <a:pPr marL="0" indent="0">
              <a:buNone/>
            </a:pPr>
            <a:endParaRPr lang="en-US" sz="2030" b="1" dirty="0"/>
          </a:p>
          <a:p>
            <a:pPr marL="0" indent="0">
              <a:buNone/>
            </a:pPr>
            <a:endParaRPr lang="en-US" sz="2030" b="1" dirty="0" smtClean="0"/>
          </a:p>
          <a:p>
            <a:r>
              <a:rPr lang="en-US" sz="2030" b="1" dirty="0" smtClean="0"/>
              <a:t>Rationale</a:t>
            </a:r>
          </a:p>
          <a:p>
            <a:pPr marL="0" indent="0">
              <a:buNone/>
            </a:pPr>
            <a:r>
              <a:rPr lang="en-US" sz="2030" dirty="0" smtClean="0"/>
              <a:t>Each of the components of this recommendation will facilitate increased access to affordable facility options for charter schools.</a:t>
            </a:r>
            <a:endParaRPr lang="en-US" sz="2030" dirty="0"/>
          </a:p>
        </p:txBody>
      </p:sp>
      <p:sp>
        <p:nvSpPr>
          <p:cNvPr id="2" name="Title 1"/>
          <p:cNvSpPr>
            <a:spLocks noGrp="1"/>
          </p:cNvSpPr>
          <p:nvPr>
            <p:ph type="title"/>
          </p:nvPr>
        </p:nvSpPr>
        <p:spPr>
          <a:xfrm>
            <a:off x="600552" y="337697"/>
            <a:ext cx="8229600" cy="1143000"/>
          </a:xfrm>
        </p:spPr>
        <p:txBody>
          <a:bodyPr>
            <a:normAutofit/>
          </a:bodyPr>
          <a:lstStyle/>
          <a:p>
            <a:pPr algn="ctr"/>
            <a:r>
              <a:rPr lang="en-US" dirty="0"/>
              <a:t>EEO Recommendation </a:t>
            </a:r>
            <a:r>
              <a:rPr lang="en-US" dirty="0" smtClean="0"/>
              <a:t>2</a:t>
            </a:r>
            <a:endParaRPr lang="en-US" dirty="0"/>
          </a:p>
        </p:txBody>
      </p:sp>
      <p:sp>
        <p:nvSpPr>
          <p:cNvPr id="4" name="Date Placeholder 3"/>
          <p:cNvSpPr>
            <a:spLocks noGrp="1"/>
          </p:cNvSpPr>
          <p:nvPr>
            <p:ph type="dt" sz="half" idx="10"/>
          </p:nvPr>
        </p:nvSpPr>
        <p:spPr/>
        <p:txBody>
          <a:bodyPr/>
          <a:lstStyle/>
          <a:p>
            <a:fld id="{E03D14AB-C645-4FC2-9067-9AE0F30A1093}"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35478598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82296" indent="0">
              <a:buNone/>
            </a:pPr>
            <a:r>
              <a:rPr lang="en-US" sz="2030" b="1" dirty="0" smtClean="0"/>
              <a:t>Establish </a:t>
            </a:r>
            <a:r>
              <a:rPr lang="en-US" sz="2030" b="1" dirty="0"/>
              <a:t>an appeals process by which a charter school can appeal to a third party when there is a disagreement about authorizer compliance with OCGA 20-2-2068.2.  The third party would have authority to determine whether a facility meets the statutory definition of “unused”. </a:t>
            </a:r>
            <a:endParaRPr lang="en-US" sz="2030" dirty="0"/>
          </a:p>
          <a:p>
            <a:pPr marL="82296" indent="0">
              <a:buNone/>
            </a:pPr>
            <a:endParaRPr lang="en-US" sz="2030" dirty="0" smtClean="0"/>
          </a:p>
          <a:p>
            <a:pPr marL="82296" indent="0">
              <a:buNone/>
            </a:pPr>
            <a:endParaRPr lang="en-US" sz="2030" dirty="0" smtClean="0"/>
          </a:p>
          <a:p>
            <a:r>
              <a:rPr lang="en-US" sz="2030" b="1" dirty="0" smtClean="0"/>
              <a:t>Rationale</a:t>
            </a:r>
          </a:p>
          <a:p>
            <a:pPr marL="82296" indent="0">
              <a:buNone/>
            </a:pPr>
            <a:r>
              <a:rPr lang="en-US" sz="2030" dirty="0" smtClean="0"/>
              <a:t>This recommendation is to ensure intended access to affordable facility options for charter schools.</a:t>
            </a:r>
            <a:endParaRPr lang="en-US" sz="2030"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44</a:t>
            </a:fld>
            <a:endParaRPr lang="en-US">
              <a:solidFill>
                <a:prstClr val="black"/>
              </a:solidFill>
            </a:endParaRPr>
          </a:p>
        </p:txBody>
      </p:sp>
      <p:sp>
        <p:nvSpPr>
          <p:cNvPr id="5" name="Title 4"/>
          <p:cNvSpPr>
            <a:spLocks noGrp="1"/>
          </p:cNvSpPr>
          <p:nvPr>
            <p:ph type="title"/>
          </p:nvPr>
        </p:nvSpPr>
        <p:spPr/>
        <p:txBody>
          <a:bodyPr/>
          <a:lstStyle/>
          <a:p>
            <a:pPr algn="ctr"/>
            <a:r>
              <a:rPr lang="en-US" dirty="0"/>
              <a:t>EEO Recommendation </a:t>
            </a:r>
            <a:r>
              <a:rPr lang="en-US" dirty="0" smtClean="0"/>
              <a:t>3</a:t>
            </a:r>
            <a:endParaRPr lang="en-US" dirty="0"/>
          </a:p>
        </p:txBody>
      </p:sp>
    </p:spTree>
    <p:extLst>
      <p:ext uri="{BB962C8B-B14F-4D97-AF65-F5344CB8AC3E}">
        <p14:creationId xmlns:p14="http://schemas.microsoft.com/office/powerpoint/2010/main" val="13057213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296" indent="0">
              <a:buNone/>
            </a:pPr>
            <a:r>
              <a:rPr lang="en-US" b="1" dirty="0" smtClean="0"/>
              <a:t>Clarify </a:t>
            </a:r>
            <a:r>
              <a:rPr lang="en-US" b="1" dirty="0"/>
              <a:t>that any property owned or leased by a non-profit for use by a charter school is considered “public property” and exempt from tax under OCGA 48-5-41.</a:t>
            </a:r>
          </a:p>
          <a:p>
            <a:pPr marL="82296" indent="0">
              <a:buNone/>
            </a:pPr>
            <a:endParaRPr lang="en-US" b="1" dirty="0" smtClean="0"/>
          </a:p>
          <a:p>
            <a:pPr marL="82296" indent="0">
              <a:buNone/>
            </a:pPr>
            <a:endParaRPr lang="en-US" dirty="0"/>
          </a:p>
          <a:p>
            <a:pPr>
              <a:buFont typeface="Wingdings" panose="05000000000000000000" pitchFamily="2" charset="2"/>
              <a:buChar char="Ø"/>
            </a:pPr>
            <a:r>
              <a:rPr lang="en-US" b="1" dirty="0" smtClean="0"/>
              <a:t>Rationale</a:t>
            </a:r>
          </a:p>
          <a:p>
            <a:pPr marL="82296" indent="0">
              <a:buNone/>
            </a:pPr>
            <a:r>
              <a:rPr lang="en-US" dirty="0" smtClean="0"/>
              <a:t>This recommendation would increase access to affordable facility options for charter schools.  Charter schools should be afforded tax exempt status for the portion of property that they use for charter school purposes.</a:t>
            </a:r>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45</a:t>
            </a:fld>
            <a:endParaRPr lang="en-US">
              <a:solidFill>
                <a:prstClr val="black"/>
              </a:solidFill>
            </a:endParaRPr>
          </a:p>
        </p:txBody>
      </p:sp>
      <p:sp>
        <p:nvSpPr>
          <p:cNvPr id="5" name="Title 4"/>
          <p:cNvSpPr>
            <a:spLocks noGrp="1"/>
          </p:cNvSpPr>
          <p:nvPr>
            <p:ph type="title"/>
          </p:nvPr>
        </p:nvSpPr>
        <p:spPr/>
        <p:txBody>
          <a:bodyPr/>
          <a:lstStyle/>
          <a:p>
            <a:pPr algn="ctr"/>
            <a:r>
              <a:rPr lang="en-US" dirty="0"/>
              <a:t>EEO Recommendation </a:t>
            </a:r>
            <a:r>
              <a:rPr lang="en-US" dirty="0" smtClean="0"/>
              <a:t>4</a:t>
            </a:r>
            <a:endParaRPr lang="en-US" dirty="0"/>
          </a:p>
        </p:txBody>
      </p:sp>
    </p:spTree>
    <p:extLst>
      <p:ext uri="{BB962C8B-B14F-4D97-AF65-F5344CB8AC3E}">
        <p14:creationId xmlns:p14="http://schemas.microsoft.com/office/powerpoint/2010/main" val="37984158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82296" indent="0">
              <a:buNone/>
            </a:pPr>
            <a:r>
              <a:rPr lang="en-US" b="1" dirty="0" smtClean="0"/>
              <a:t>Establish </a:t>
            </a:r>
            <a:r>
              <a:rPr lang="en-US" b="1" dirty="0"/>
              <a:t>a statewide competitive grant fund for charter facility expenses to more accurately reflect the per pupil facility funding for public schools in the state.  Half of this funding should be allocated to</a:t>
            </a:r>
            <a:r>
              <a:rPr lang="en-US" dirty="0"/>
              <a:t> </a:t>
            </a:r>
            <a:r>
              <a:rPr lang="en-US" b="1" dirty="0"/>
              <a:t>charter schools on an enrollment basis and half on a competitive basis (looking at both need and school performance</a:t>
            </a:r>
            <a:r>
              <a:rPr lang="en-US" b="1" dirty="0" smtClean="0"/>
              <a:t>).</a:t>
            </a:r>
          </a:p>
          <a:p>
            <a:pPr marL="82296" indent="0">
              <a:buNone/>
            </a:pPr>
            <a:endParaRPr lang="en-US" dirty="0"/>
          </a:p>
          <a:p>
            <a:r>
              <a:rPr lang="en-US" b="1" dirty="0" smtClean="0"/>
              <a:t>Rationale</a:t>
            </a:r>
          </a:p>
          <a:p>
            <a:pPr marL="82296" indent="0">
              <a:buNone/>
            </a:pPr>
            <a:r>
              <a:rPr lang="en-US" dirty="0" smtClean="0"/>
              <a:t>This will increase access to affordable facility options for charter schools.  Charter schools currently utilize a significant percentage of their operating budgets for facility expenses.  The current state grant fund has declined in funding over the last several years and should be increased to more closely reflect the per pupil funding available for other public schools.</a:t>
            </a:r>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46</a:t>
            </a:fld>
            <a:endParaRPr lang="en-US">
              <a:solidFill>
                <a:prstClr val="black"/>
              </a:solidFill>
            </a:endParaRPr>
          </a:p>
        </p:txBody>
      </p:sp>
      <p:sp>
        <p:nvSpPr>
          <p:cNvPr id="5" name="Title 4"/>
          <p:cNvSpPr>
            <a:spLocks noGrp="1"/>
          </p:cNvSpPr>
          <p:nvPr>
            <p:ph type="title"/>
          </p:nvPr>
        </p:nvSpPr>
        <p:spPr/>
        <p:txBody>
          <a:bodyPr/>
          <a:lstStyle/>
          <a:p>
            <a:pPr algn="ctr"/>
            <a:r>
              <a:rPr lang="en-US" dirty="0"/>
              <a:t>EEO Recommendation </a:t>
            </a:r>
            <a:r>
              <a:rPr lang="en-US" dirty="0" smtClean="0"/>
              <a:t>5</a:t>
            </a:r>
            <a:endParaRPr lang="en-US" dirty="0"/>
          </a:p>
        </p:txBody>
      </p:sp>
    </p:spTree>
    <p:extLst>
      <p:ext uri="{BB962C8B-B14F-4D97-AF65-F5344CB8AC3E}">
        <p14:creationId xmlns:p14="http://schemas.microsoft.com/office/powerpoint/2010/main" val="16778679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Establish </a:t>
            </a:r>
            <a:r>
              <a:rPr lang="en-US" b="1" dirty="0"/>
              <a:t>an authorizer code based on National Association of Charter School Authorizers (NACSA) Principles and Standards for Charter School Authorizing; have a third party annually report the status of authorizer’s compliance with the Georgia code to the General Assembly.</a:t>
            </a:r>
          </a:p>
          <a:p>
            <a:pPr marL="0" indent="0">
              <a:buNone/>
            </a:pPr>
            <a:endParaRPr lang="en-US" dirty="0" smtClean="0"/>
          </a:p>
          <a:p>
            <a:pPr marL="0" indent="0">
              <a:buNone/>
            </a:pPr>
            <a:endParaRPr lang="en-US" dirty="0" smtClean="0"/>
          </a:p>
          <a:p>
            <a:r>
              <a:rPr lang="en-US" b="1" dirty="0" smtClean="0"/>
              <a:t>Rationale</a:t>
            </a:r>
          </a:p>
          <a:p>
            <a:pPr marL="0" indent="0">
              <a:buNone/>
            </a:pPr>
            <a:r>
              <a:rPr lang="en-US" dirty="0" smtClean="0"/>
              <a:t>With the addition of an authorizer code, including all relevant operating, training and reporting structures, charter schools will be held to a greater accountability standard.  High quality authorizer practices are integral to providing quality charter school options for students.</a:t>
            </a:r>
            <a:endParaRPr lang="en-US"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6</a:t>
            </a:r>
            <a:endParaRPr lang="en-US" dirty="0"/>
          </a:p>
        </p:txBody>
      </p:sp>
      <p:sp>
        <p:nvSpPr>
          <p:cNvPr id="4" name="Date Placeholder 3"/>
          <p:cNvSpPr>
            <a:spLocks noGrp="1"/>
          </p:cNvSpPr>
          <p:nvPr>
            <p:ph type="dt" sz="half" idx="10"/>
          </p:nvPr>
        </p:nvSpPr>
        <p:spPr/>
        <p:txBody>
          <a:bodyPr/>
          <a:lstStyle/>
          <a:p>
            <a:fld id="{89190B09-375A-4CAE-886C-1EB22A5CF290}"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30948949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b="1" dirty="0" smtClean="0"/>
              <a:t>Require </a:t>
            </a:r>
            <a:r>
              <a:rPr lang="en-US" b="1" dirty="0"/>
              <a:t>all charter contracts or charter contract renewals to include language that allows the charter school to elect the State Charter School Commission (SCSC) as an authorizer if the local authorizer fails to materially comply with the Georgia authorizer code.</a:t>
            </a:r>
            <a:endParaRPr lang="en-US" dirty="0"/>
          </a:p>
          <a:p>
            <a:pPr marL="82296" indent="0">
              <a:buNone/>
            </a:pPr>
            <a:endParaRPr lang="en-US" b="1" dirty="0" smtClean="0"/>
          </a:p>
          <a:p>
            <a:r>
              <a:rPr lang="en-US" b="1" dirty="0" smtClean="0"/>
              <a:t>Rationale</a:t>
            </a:r>
          </a:p>
          <a:p>
            <a:pPr marL="82296" indent="0">
              <a:buNone/>
            </a:pPr>
            <a:r>
              <a:rPr lang="en-US" dirty="0" smtClean="0"/>
              <a:t>High quality authorizer practices are integral to providing quality charter school options for students.  This will enable charter schools to petition the SCSC as an alternate authorizer if their local authorizer fails to implement a state code of best practices.</a:t>
            </a:r>
          </a:p>
          <a:p>
            <a:pPr marL="82296" indent="0">
              <a:buNone/>
            </a:pPr>
            <a:endParaRPr lang="en-US" dirty="0" smtClean="0"/>
          </a:p>
        </p:txBody>
      </p:sp>
      <p:sp>
        <p:nvSpPr>
          <p:cNvPr id="2" name="Title 1"/>
          <p:cNvSpPr>
            <a:spLocks noGrp="1"/>
          </p:cNvSpPr>
          <p:nvPr>
            <p:ph type="title"/>
          </p:nvPr>
        </p:nvSpPr>
        <p:spPr/>
        <p:txBody>
          <a:bodyPr>
            <a:normAutofit/>
          </a:bodyPr>
          <a:lstStyle/>
          <a:p>
            <a:pPr algn="ctr"/>
            <a:r>
              <a:rPr lang="en-US" dirty="0"/>
              <a:t>EEO Recommendation </a:t>
            </a:r>
            <a:r>
              <a:rPr lang="en-US" dirty="0" smtClean="0"/>
              <a:t>7</a:t>
            </a:r>
            <a:endParaRPr lang="en-US" dirty="0"/>
          </a:p>
        </p:txBody>
      </p:sp>
      <p:sp>
        <p:nvSpPr>
          <p:cNvPr id="4" name="Date Placeholder 3"/>
          <p:cNvSpPr>
            <a:spLocks noGrp="1"/>
          </p:cNvSpPr>
          <p:nvPr>
            <p:ph type="dt" sz="half" idx="10"/>
          </p:nvPr>
        </p:nvSpPr>
        <p:spPr/>
        <p:txBody>
          <a:bodyPr/>
          <a:lstStyle/>
          <a:p>
            <a:fld id="{0E21194C-4DCF-48DC-89D4-78B2E704D799}"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10938772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296" indent="0">
              <a:buNone/>
            </a:pPr>
            <a:endParaRPr lang="en-US" dirty="0"/>
          </a:p>
          <a:p>
            <a:pPr marL="82296" indent="0">
              <a:buNone/>
            </a:pPr>
            <a:r>
              <a:rPr lang="en-US" b="1" dirty="0"/>
              <a:t>Require training for authorizers on the Georgia authorizer code.</a:t>
            </a:r>
            <a:endParaRPr lang="en-US" dirty="0"/>
          </a:p>
          <a:p>
            <a:pPr marL="82296" indent="0">
              <a:buNone/>
            </a:pPr>
            <a:endParaRPr lang="en-US" dirty="0" smtClean="0"/>
          </a:p>
          <a:p>
            <a:pPr marL="82296" indent="0">
              <a:buNone/>
            </a:pPr>
            <a:endParaRPr lang="en-US" dirty="0"/>
          </a:p>
          <a:p>
            <a:r>
              <a:rPr lang="en-US" b="1" dirty="0" smtClean="0"/>
              <a:t>Rationale</a:t>
            </a:r>
          </a:p>
          <a:p>
            <a:pPr marL="82296" indent="0">
              <a:buNone/>
            </a:pPr>
            <a:r>
              <a:rPr lang="en-US" dirty="0" smtClean="0"/>
              <a:t>This recommendation will increase accountability for both charter schools and local authorizers.  Training will ensure that authorizers have the opportunity to learn best practices.</a:t>
            </a:r>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49</a:t>
            </a:fld>
            <a:endParaRPr lang="en-US">
              <a:solidFill>
                <a:prstClr val="black"/>
              </a:solidFill>
            </a:endParaRPr>
          </a:p>
        </p:txBody>
      </p:sp>
      <p:sp>
        <p:nvSpPr>
          <p:cNvPr id="5" name="Title 4"/>
          <p:cNvSpPr>
            <a:spLocks noGrp="1"/>
          </p:cNvSpPr>
          <p:nvPr>
            <p:ph type="title"/>
          </p:nvPr>
        </p:nvSpPr>
        <p:spPr/>
        <p:txBody>
          <a:bodyPr/>
          <a:lstStyle/>
          <a:p>
            <a:pPr algn="ctr"/>
            <a:r>
              <a:rPr lang="en-US" dirty="0"/>
              <a:t>EEO Recommendation </a:t>
            </a:r>
            <a:r>
              <a:rPr lang="en-US" dirty="0" smtClean="0"/>
              <a:t>8</a:t>
            </a:r>
            <a:endParaRPr lang="en-US" dirty="0"/>
          </a:p>
        </p:txBody>
      </p:sp>
    </p:spTree>
    <p:extLst>
      <p:ext uri="{BB962C8B-B14F-4D97-AF65-F5344CB8AC3E}">
        <p14:creationId xmlns:p14="http://schemas.microsoft.com/office/powerpoint/2010/main" val="340961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0917"/>
            <a:ext cx="8229600" cy="4186376"/>
          </a:xfrm>
        </p:spPr>
        <p:txBody>
          <a:bodyPr>
            <a:normAutofit/>
          </a:bodyPr>
          <a:lstStyle/>
          <a:p>
            <a:pPr marL="82296" indent="0">
              <a:buNone/>
            </a:pPr>
            <a:r>
              <a:rPr lang="en-US" sz="2030" b="1" dirty="0" smtClean="0"/>
              <a:t>Provide a base amount of funding for each student in K-12.</a:t>
            </a:r>
          </a:p>
          <a:p>
            <a:pPr marL="82296" indent="0">
              <a:buNone/>
            </a:pPr>
            <a:endParaRPr lang="en-US" sz="2030" dirty="0"/>
          </a:p>
          <a:p>
            <a:pPr marL="82296" indent="0">
              <a:buNone/>
            </a:pPr>
            <a:endParaRPr lang="en-US" sz="2030" dirty="0" smtClean="0"/>
          </a:p>
          <a:p>
            <a:r>
              <a:rPr lang="en-US" sz="2030" b="1" dirty="0" smtClean="0"/>
              <a:t>Rationale</a:t>
            </a:r>
            <a:endParaRPr lang="en-US" sz="2030" b="1" dirty="0"/>
          </a:p>
          <a:p>
            <a:pPr marL="82296" indent="0">
              <a:buNone/>
            </a:pPr>
            <a:r>
              <a:rPr lang="en-US" sz="2030" dirty="0" smtClean="0"/>
              <a:t>The state recognizes that there are needs common to educating each student and there should be state support for meeting those needs.  </a:t>
            </a:r>
            <a:endParaRPr lang="en-US" sz="2030"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dirty="0">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5</a:t>
            </a:fld>
            <a:endParaRPr lang="en-US" dirty="0">
              <a:solidFill>
                <a:prstClr val="black"/>
              </a:solidFill>
            </a:endParaRPr>
          </a:p>
        </p:txBody>
      </p:sp>
      <p:sp>
        <p:nvSpPr>
          <p:cNvPr id="5" name="Title 4"/>
          <p:cNvSpPr>
            <a:spLocks noGrp="1"/>
          </p:cNvSpPr>
          <p:nvPr>
            <p:ph type="title"/>
          </p:nvPr>
        </p:nvSpPr>
        <p:spPr/>
        <p:txBody>
          <a:bodyPr/>
          <a:lstStyle/>
          <a:p>
            <a:pPr algn="ctr"/>
            <a:r>
              <a:rPr lang="en-US" dirty="0" smtClean="0"/>
              <a:t>Proposed Funding Formula</a:t>
            </a:r>
            <a:endParaRPr lang="en-US" dirty="0"/>
          </a:p>
        </p:txBody>
      </p:sp>
    </p:spTree>
    <p:extLst>
      <p:ext uri="{BB962C8B-B14F-4D97-AF65-F5344CB8AC3E}">
        <p14:creationId xmlns:p14="http://schemas.microsoft.com/office/powerpoint/2010/main" val="2866947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82296" indent="0">
              <a:buNone/>
            </a:pPr>
            <a:r>
              <a:rPr lang="en-US" b="1" dirty="0" smtClean="0"/>
              <a:t>Codify </a:t>
            </a:r>
            <a:r>
              <a:rPr lang="en-US" b="1" dirty="0"/>
              <a:t>a presumptive termination/non-renewal provision for any charter school that performs in the bottom quartile of the state AND local government in statewide student performance tests for three consecutive years absent exceptional circumstances (as defined in state rule).     </a:t>
            </a:r>
            <a:endParaRPr lang="en-US" dirty="0"/>
          </a:p>
          <a:p>
            <a:pPr marL="82296" indent="0">
              <a:buNone/>
            </a:pPr>
            <a:endParaRPr lang="en-US" dirty="0" smtClean="0"/>
          </a:p>
          <a:p>
            <a:pPr marL="82296" indent="0">
              <a:buNone/>
            </a:pPr>
            <a:endParaRPr lang="en-US" dirty="0"/>
          </a:p>
          <a:p>
            <a:pPr>
              <a:buFont typeface="Wingdings" panose="05000000000000000000" pitchFamily="2" charset="2"/>
              <a:buChar char="Ø"/>
            </a:pPr>
            <a:r>
              <a:rPr lang="en-US" b="1" dirty="0" smtClean="0"/>
              <a:t>Rationale</a:t>
            </a:r>
          </a:p>
          <a:p>
            <a:pPr marL="82296" indent="0">
              <a:buNone/>
            </a:pPr>
            <a:r>
              <a:rPr lang="en-US" dirty="0" smtClean="0"/>
              <a:t>This recommendation is to increase accountability for both charter schools and local authorizers.  This will ensure that only quality charter schools continue as options for Georgia students.</a:t>
            </a:r>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50</a:t>
            </a:fld>
            <a:endParaRPr lang="en-US">
              <a:solidFill>
                <a:prstClr val="black"/>
              </a:solidFill>
            </a:endParaRPr>
          </a:p>
        </p:txBody>
      </p:sp>
      <p:sp>
        <p:nvSpPr>
          <p:cNvPr id="5" name="Title 4"/>
          <p:cNvSpPr>
            <a:spLocks noGrp="1"/>
          </p:cNvSpPr>
          <p:nvPr>
            <p:ph type="title"/>
          </p:nvPr>
        </p:nvSpPr>
        <p:spPr/>
        <p:txBody>
          <a:bodyPr/>
          <a:lstStyle/>
          <a:p>
            <a:pPr algn="ctr"/>
            <a:r>
              <a:rPr lang="en-US" dirty="0"/>
              <a:t>EEO Recommendation 9</a:t>
            </a:r>
          </a:p>
        </p:txBody>
      </p:sp>
    </p:spTree>
    <p:extLst>
      <p:ext uri="{BB962C8B-B14F-4D97-AF65-F5344CB8AC3E}">
        <p14:creationId xmlns:p14="http://schemas.microsoft.com/office/powerpoint/2010/main" val="11800954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59876"/>
            <a:ext cx="8229600" cy="3847417"/>
          </a:xfrm>
        </p:spPr>
        <p:txBody>
          <a:bodyPr>
            <a:normAutofit/>
          </a:bodyPr>
          <a:lstStyle/>
          <a:p>
            <a:pPr marL="82296" indent="0">
              <a:buNone/>
            </a:pPr>
            <a:r>
              <a:rPr lang="en-US" b="1" dirty="0" smtClean="0"/>
              <a:t>Charter schools should be equitably funded.</a:t>
            </a:r>
          </a:p>
          <a:p>
            <a:pPr marL="82296" indent="0">
              <a:buNone/>
            </a:pPr>
            <a:endParaRPr lang="en-US" b="1" dirty="0" smtClean="0"/>
          </a:p>
          <a:p>
            <a:pPr marL="82296" indent="0">
              <a:buNone/>
            </a:pPr>
            <a:endParaRPr lang="en-US" b="1" dirty="0"/>
          </a:p>
          <a:p>
            <a:pPr marL="82296" indent="0">
              <a:buNone/>
            </a:pPr>
            <a:endParaRPr lang="en-US" b="1" dirty="0" smtClean="0"/>
          </a:p>
          <a:p>
            <a:r>
              <a:rPr lang="en-US" b="1" dirty="0" smtClean="0"/>
              <a:t>Rationale</a:t>
            </a:r>
          </a:p>
          <a:p>
            <a:pPr marL="82296" indent="0">
              <a:buNone/>
            </a:pPr>
            <a:r>
              <a:rPr lang="en-US" dirty="0" smtClean="0"/>
              <a:t>Charter schools are a public school choice for students across the state and therefore should be funded equitably to ensure the ongoing viability and continued growth of quality student options.</a:t>
            </a:r>
          </a:p>
          <a:p>
            <a:pPr marL="82296" indent="0">
              <a:buNone/>
            </a:pPr>
            <a:endParaRPr lang="en-US" dirty="0" smtClean="0"/>
          </a:p>
        </p:txBody>
      </p:sp>
      <p:sp>
        <p:nvSpPr>
          <p:cNvPr id="2" name="Title 1"/>
          <p:cNvSpPr>
            <a:spLocks noGrp="1"/>
          </p:cNvSpPr>
          <p:nvPr>
            <p:ph type="title"/>
          </p:nvPr>
        </p:nvSpPr>
        <p:spPr/>
        <p:txBody>
          <a:bodyPr>
            <a:normAutofit/>
          </a:bodyPr>
          <a:lstStyle/>
          <a:p>
            <a:pPr algn="ctr"/>
            <a:r>
              <a:rPr lang="en-US" dirty="0"/>
              <a:t>EEO Recommendation </a:t>
            </a:r>
            <a:r>
              <a:rPr lang="en-US" dirty="0" smtClean="0"/>
              <a:t>10</a:t>
            </a:r>
            <a:endParaRPr lang="en-US" dirty="0"/>
          </a:p>
        </p:txBody>
      </p:sp>
      <p:sp>
        <p:nvSpPr>
          <p:cNvPr id="4" name="Date Placeholder 3"/>
          <p:cNvSpPr>
            <a:spLocks noGrp="1"/>
          </p:cNvSpPr>
          <p:nvPr>
            <p:ph type="dt" sz="half" idx="10"/>
          </p:nvPr>
        </p:nvSpPr>
        <p:spPr/>
        <p:txBody>
          <a:bodyPr/>
          <a:lstStyle/>
          <a:p>
            <a:fld id="{834C80AC-2AA3-42C0-ABE4-5509CCFA4CB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17558326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7269"/>
            <a:ext cx="8229600" cy="4210024"/>
          </a:xfrm>
        </p:spPr>
        <p:txBody>
          <a:bodyPr/>
          <a:lstStyle/>
          <a:p>
            <a:pPr marL="82296" indent="0">
              <a:buNone/>
            </a:pPr>
            <a:r>
              <a:rPr lang="en-US" b="1" dirty="0" smtClean="0"/>
              <a:t>Require </a:t>
            </a:r>
            <a:r>
              <a:rPr lang="en-US" b="1" dirty="0"/>
              <a:t>districts to “true-up” charter allocations annually to include revenue collected in excess of budget target</a:t>
            </a:r>
            <a:endParaRPr lang="en-US" b="1" dirty="0" smtClean="0"/>
          </a:p>
          <a:p>
            <a:pPr marL="82296" indent="0">
              <a:buNone/>
            </a:pPr>
            <a:endParaRPr lang="en-US" b="1" dirty="0" smtClean="0"/>
          </a:p>
          <a:p>
            <a:pPr marL="82296" indent="0">
              <a:buNone/>
            </a:pPr>
            <a:endParaRPr lang="en-US" b="1" dirty="0" smtClean="0"/>
          </a:p>
          <a:p>
            <a:pPr marL="82296" indent="0">
              <a:buNone/>
            </a:pPr>
            <a:endParaRPr lang="en-US" b="1" dirty="0"/>
          </a:p>
          <a:p>
            <a:r>
              <a:rPr lang="en-US" b="1" dirty="0" smtClean="0"/>
              <a:t>Rationale</a:t>
            </a:r>
          </a:p>
          <a:p>
            <a:pPr marL="82296" indent="0">
              <a:buNone/>
            </a:pPr>
            <a:r>
              <a:rPr lang="en-US" dirty="0" smtClean="0"/>
              <a:t>Lawfully </a:t>
            </a:r>
            <a:r>
              <a:rPr lang="en-US" dirty="0"/>
              <a:t>established and maintained charter systems have the right to equitable funding under the </a:t>
            </a:r>
            <a:r>
              <a:rPr lang="en-US" dirty="0" smtClean="0"/>
              <a:t>law. </a:t>
            </a:r>
            <a:r>
              <a:rPr lang="en-US" dirty="0"/>
              <a:t>Equitable funding will help to ensure that every Georgia student obtains a high-quality education in the environment best suited for their unique needs. </a:t>
            </a:r>
          </a:p>
          <a:p>
            <a:pPr marL="0" indent="0">
              <a:buNone/>
            </a:pPr>
            <a:endParaRPr lang="en-US" b="1"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11</a:t>
            </a:r>
            <a:endParaRPr lang="en-US" dirty="0"/>
          </a:p>
        </p:txBody>
      </p:sp>
      <p:sp>
        <p:nvSpPr>
          <p:cNvPr id="4" name="Date Placeholder 3"/>
          <p:cNvSpPr>
            <a:spLocks noGrp="1"/>
          </p:cNvSpPr>
          <p:nvPr>
            <p:ph type="dt" sz="half" idx="10"/>
          </p:nvPr>
        </p:nvSpPr>
        <p:spPr/>
        <p:txBody>
          <a:bodyPr/>
          <a:lstStyle/>
          <a:p>
            <a:fld id="{9C562626-F24F-43CB-A850-2872D6305F01}"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23677532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30"/>
            <a:ext cx="8229600" cy="4832760"/>
          </a:xfrm>
        </p:spPr>
        <p:txBody>
          <a:bodyPr>
            <a:normAutofit lnSpcReduction="10000"/>
          </a:bodyPr>
          <a:lstStyle/>
          <a:p>
            <a:pPr marL="0" indent="0">
              <a:buNone/>
            </a:pPr>
            <a:r>
              <a:rPr lang="en-US" b="1" dirty="0" smtClean="0"/>
              <a:t>To </a:t>
            </a:r>
            <a:r>
              <a:rPr lang="en-US" b="1" dirty="0"/>
              <a:t>ensure the equitable distribution of state and federal funds, as appropriate: 1) Require that local districts give charter schools a proportional share of Title II and IDEA funds, or by mutual agreement, a proportional share of in-kind services 2) Ensure that training and state regulatory environment enable charters to receive an equitable share of Title I dollars 3) Work with DOE to create and post allotment sheets that include federal funds for all charter schools contemporaneously with district allotment sheets.</a:t>
            </a:r>
            <a:endParaRPr lang="en-US" dirty="0"/>
          </a:p>
          <a:p>
            <a:pPr marL="0" indent="0">
              <a:buNone/>
            </a:pPr>
            <a:endParaRPr lang="en-US" dirty="0" smtClean="0"/>
          </a:p>
          <a:p>
            <a:r>
              <a:rPr lang="en-US" b="1" dirty="0" smtClean="0"/>
              <a:t>Rationale</a:t>
            </a:r>
          </a:p>
          <a:p>
            <a:pPr marL="0" indent="0">
              <a:buNone/>
            </a:pPr>
            <a:r>
              <a:rPr lang="en-US" dirty="0" smtClean="0"/>
              <a:t>Lawfully established and maintained charter systems have the right to equitable funding under the law. Additional guidance and direction is needed to ensure that state and federal fund source are allocated to charter schools equitably.  </a:t>
            </a:r>
            <a:endParaRPr lang="en-US"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12</a:t>
            </a:r>
            <a:endParaRPr lang="en-US" dirty="0"/>
          </a:p>
        </p:txBody>
      </p:sp>
      <p:sp>
        <p:nvSpPr>
          <p:cNvPr id="4" name="Date Placeholder 3"/>
          <p:cNvSpPr>
            <a:spLocks noGrp="1"/>
          </p:cNvSpPr>
          <p:nvPr>
            <p:ph type="dt" sz="half" idx="10"/>
          </p:nvPr>
        </p:nvSpPr>
        <p:spPr/>
        <p:txBody>
          <a:bodyPr/>
          <a:lstStyle/>
          <a:p>
            <a:fld id="{03A4A6DE-7BEF-4063-AE89-CA1BDD516E9E}"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33831617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217" y="1219166"/>
            <a:ext cx="8566131" cy="5179601"/>
          </a:xfrm>
        </p:spPr>
        <p:txBody>
          <a:bodyPr>
            <a:normAutofit fontScale="92500" lnSpcReduction="10000"/>
          </a:bodyPr>
          <a:lstStyle/>
          <a:p>
            <a:pPr marL="82296" indent="0">
              <a:buNone/>
            </a:pPr>
            <a:r>
              <a:rPr lang="en-US" b="1" dirty="0" smtClean="0"/>
              <a:t>If </a:t>
            </a:r>
            <a:r>
              <a:rPr lang="en-US" b="1" dirty="0"/>
              <a:t>the legislature wishes to pursue the creation of Educational Savings Accounts (ESAs) in Georgia, they should consider:</a:t>
            </a:r>
            <a:endParaRPr lang="en-US" dirty="0"/>
          </a:p>
          <a:p>
            <a:pPr lvl="0"/>
            <a:r>
              <a:rPr lang="en-US" b="1" dirty="0"/>
              <a:t>Converting the current Georgia Special Needs Scholarship program to an ESA on an opt-in basis for existing recipients.  </a:t>
            </a:r>
            <a:endParaRPr lang="en-US" dirty="0"/>
          </a:p>
          <a:p>
            <a:pPr lvl="0"/>
            <a:r>
              <a:rPr lang="en-US" b="1" dirty="0"/>
              <a:t>Including other student populations in addition to students with special needs, ensuring that students with the greatest needs are prioritized.</a:t>
            </a:r>
            <a:endParaRPr lang="en-US" dirty="0"/>
          </a:p>
          <a:p>
            <a:pPr lvl="0"/>
            <a:r>
              <a:rPr lang="en-US" b="1" dirty="0"/>
              <a:t>Ensuring academic accountability.</a:t>
            </a:r>
            <a:endParaRPr lang="en-US" dirty="0"/>
          </a:p>
          <a:p>
            <a:pPr lvl="0"/>
            <a:r>
              <a:rPr lang="en-US" b="1" dirty="0"/>
              <a:t>Ensuring financial accountability/transparency.</a:t>
            </a:r>
            <a:endParaRPr lang="en-US" dirty="0"/>
          </a:p>
          <a:p>
            <a:pPr lvl="0"/>
            <a:r>
              <a:rPr lang="en-US" b="1" dirty="0"/>
              <a:t>Allowing funds unused during a student’s K-12 career to be allocated for college, within reasonable limits</a:t>
            </a:r>
            <a:r>
              <a:rPr lang="en-US" dirty="0"/>
              <a:t>.</a:t>
            </a:r>
          </a:p>
          <a:p>
            <a:endParaRPr lang="en-US" b="1" dirty="0" smtClean="0"/>
          </a:p>
          <a:p>
            <a:r>
              <a:rPr lang="en-US" b="1" dirty="0" smtClean="0"/>
              <a:t>Rationale</a:t>
            </a:r>
          </a:p>
          <a:p>
            <a:pPr marL="0" indent="0">
              <a:buNone/>
            </a:pPr>
            <a:r>
              <a:rPr lang="en-US" dirty="0" smtClean="0"/>
              <a:t>Educational Savings Accounts provide flexibility for parents to be able to afford for their children to experience programs and instructional models that fall outside the traditional realm of private or public school, such as online learning, tutoring and other support services. </a:t>
            </a:r>
            <a:endParaRPr lang="en-US"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13</a:t>
            </a:r>
            <a:endParaRPr lang="en-US" dirty="0"/>
          </a:p>
        </p:txBody>
      </p:sp>
      <p:sp>
        <p:nvSpPr>
          <p:cNvPr id="4" name="Date Placeholder 3"/>
          <p:cNvSpPr>
            <a:spLocks noGrp="1"/>
          </p:cNvSpPr>
          <p:nvPr>
            <p:ph type="dt" sz="half" idx="10"/>
          </p:nvPr>
        </p:nvSpPr>
        <p:spPr/>
        <p:txBody>
          <a:bodyPr/>
          <a:lstStyle/>
          <a:p>
            <a:fld id="{3E1C7C7C-6E79-4A9F-BD61-23924EA0A034}"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54</a:t>
            </a:fld>
            <a:endParaRPr lang="en-US">
              <a:solidFill>
                <a:prstClr val="black"/>
              </a:solidFill>
            </a:endParaRPr>
          </a:p>
        </p:txBody>
      </p:sp>
    </p:spTree>
    <p:extLst>
      <p:ext uri="{BB962C8B-B14F-4D97-AF65-F5344CB8AC3E}">
        <p14:creationId xmlns:p14="http://schemas.microsoft.com/office/powerpoint/2010/main" val="15337885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b="1" dirty="0" smtClean="0"/>
              <a:t>For </a:t>
            </a:r>
            <a:r>
              <a:rPr lang="en-US" b="1" dirty="0"/>
              <a:t>the existing tuition tax credit scholarship program, change the yearly start date of the program so as not to </a:t>
            </a:r>
            <a:r>
              <a:rPr lang="en-US" b="1" dirty="0" smtClean="0"/>
              <a:t>start on </a:t>
            </a:r>
            <a:r>
              <a:rPr lang="en-US" b="1" dirty="0"/>
              <a:t>January 1.</a:t>
            </a:r>
            <a:endParaRPr lang="en-US" dirty="0"/>
          </a:p>
          <a:p>
            <a:endParaRPr lang="en-US" b="1" dirty="0" smtClean="0"/>
          </a:p>
          <a:p>
            <a:r>
              <a:rPr lang="en-US" b="1" dirty="0" smtClean="0"/>
              <a:t>Rationale</a:t>
            </a:r>
          </a:p>
          <a:p>
            <a:pPr marL="0" indent="0">
              <a:buNone/>
            </a:pPr>
            <a:r>
              <a:rPr lang="en-US" dirty="0" smtClean="0"/>
              <a:t>By adjusting the start date, companies that plan to donate to organizations, but close out their fiscal years before the cap is reached, may have the flexibility to do so. Also, changing the start date from January 1</a:t>
            </a:r>
            <a:r>
              <a:rPr lang="en-US" baseline="30000" dirty="0" smtClean="0"/>
              <a:t>st</a:t>
            </a:r>
            <a:r>
              <a:rPr lang="en-US" dirty="0" smtClean="0"/>
              <a:t>, a state holiday, benefits state employees and donors alike.</a:t>
            </a:r>
          </a:p>
          <a:p>
            <a:pPr marL="0" indent="0">
              <a:buNone/>
            </a:pPr>
            <a:endParaRPr lang="en-US" dirty="0" smtClean="0"/>
          </a:p>
          <a:p>
            <a:pPr marL="0" indent="0">
              <a:buNone/>
            </a:pPr>
            <a:r>
              <a:rPr lang="en-US" b="1" dirty="0" smtClean="0">
                <a:solidFill>
                  <a:srgbClr val="FF0000"/>
                </a:solidFill>
              </a:rPr>
              <a:t>NOTE: </a:t>
            </a:r>
            <a:r>
              <a:rPr lang="en-US" b="1" dirty="0" smtClean="0"/>
              <a:t>DOR has already taken action on this recommendation by changing the annual start date of the existing SSO program. </a:t>
            </a:r>
            <a:endParaRPr lang="en-US" b="1"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14</a:t>
            </a:r>
            <a:endParaRPr lang="en-US" dirty="0"/>
          </a:p>
        </p:txBody>
      </p:sp>
      <p:sp>
        <p:nvSpPr>
          <p:cNvPr id="4" name="Date Placeholder 3"/>
          <p:cNvSpPr>
            <a:spLocks noGrp="1"/>
          </p:cNvSpPr>
          <p:nvPr>
            <p:ph type="dt" sz="half" idx="10"/>
          </p:nvPr>
        </p:nvSpPr>
        <p:spPr/>
        <p:txBody>
          <a:bodyPr/>
          <a:lstStyle/>
          <a:p>
            <a:fld id="{C2F68FD4-C909-4909-85A5-772C9E5FEDFC}"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55</a:t>
            </a:fld>
            <a:endParaRPr lang="en-US">
              <a:solidFill>
                <a:prstClr val="black"/>
              </a:solidFill>
            </a:endParaRPr>
          </a:p>
        </p:txBody>
      </p:sp>
    </p:spTree>
    <p:extLst>
      <p:ext uri="{BB962C8B-B14F-4D97-AF65-F5344CB8AC3E}">
        <p14:creationId xmlns:p14="http://schemas.microsoft.com/office/powerpoint/2010/main" val="41222905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0331"/>
            <a:ext cx="8229600" cy="4493172"/>
          </a:xfrm>
        </p:spPr>
        <p:txBody>
          <a:bodyPr>
            <a:normAutofit/>
          </a:bodyPr>
          <a:lstStyle/>
          <a:p>
            <a:pPr marL="0" indent="0">
              <a:buNone/>
            </a:pPr>
            <a:r>
              <a:rPr lang="en-US" b="1" dirty="0" smtClean="0"/>
              <a:t>For </a:t>
            </a:r>
            <a:r>
              <a:rPr lang="en-US" b="1" dirty="0"/>
              <a:t>the existing tuition tax credit program, clarify public reporting on the distribution and average amounts of scholarships by income and adjusted for family size per Federal Poverty Level Guidelines.</a:t>
            </a:r>
            <a:endParaRPr lang="en-US" dirty="0"/>
          </a:p>
          <a:p>
            <a:pPr marL="342900" indent="-342900"/>
            <a:endParaRPr lang="en-US" b="1" dirty="0" smtClean="0"/>
          </a:p>
          <a:p>
            <a:pPr marL="342900" indent="-342900"/>
            <a:r>
              <a:rPr lang="en-US" b="1" dirty="0" smtClean="0"/>
              <a:t>Rationale</a:t>
            </a:r>
          </a:p>
          <a:p>
            <a:pPr marL="0" indent="0">
              <a:buNone/>
            </a:pPr>
            <a:r>
              <a:rPr lang="en-US" dirty="0" smtClean="0"/>
              <a:t>Current reporting is not very useful in understanding the distribution of scholarships by family income level.  This recommendation will clarify the instructions and establish comparability and consistency among SSOs by using annual Federal Poverty Level Guidelines.</a:t>
            </a:r>
          </a:p>
        </p:txBody>
      </p:sp>
      <p:sp>
        <p:nvSpPr>
          <p:cNvPr id="2" name="Title 1"/>
          <p:cNvSpPr>
            <a:spLocks noGrp="1"/>
          </p:cNvSpPr>
          <p:nvPr>
            <p:ph type="title"/>
          </p:nvPr>
        </p:nvSpPr>
        <p:spPr/>
        <p:txBody>
          <a:bodyPr>
            <a:normAutofit/>
          </a:bodyPr>
          <a:lstStyle/>
          <a:p>
            <a:pPr algn="ctr"/>
            <a:r>
              <a:rPr lang="en-US" dirty="0"/>
              <a:t>EEO Recommendation </a:t>
            </a:r>
            <a:r>
              <a:rPr lang="en-US" dirty="0" smtClean="0"/>
              <a:t>15</a:t>
            </a:r>
            <a:endParaRPr lang="en-US" dirty="0"/>
          </a:p>
        </p:txBody>
      </p:sp>
      <p:sp>
        <p:nvSpPr>
          <p:cNvPr id="4" name="Date Placeholder 3"/>
          <p:cNvSpPr>
            <a:spLocks noGrp="1"/>
          </p:cNvSpPr>
          <p:nvPr>
            <p:ph type="dt" sz="half" idx="10"/>
          </p:nvPr>
        </p:nvSpPr>
        <p:spPr/>
        <p:txBody>
          <a:bodyPr/>
          <a:lstStyle/>
          <a:p>
            <a:fld id="{D0B0CE02-AAB0-4273-BB19-52CFDADE48F2}"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56</a:t>
            </a:fld>
            <a:endParaRPr lang="en-US">
              <a:solidFill>
                <a:prstClr val="black"/>
              </a:solidFill>
            </a:endParaRPr>
          </a:p>
        </p:txBody>
      </p:sp>
    </p:spTree>
    <p:extLst>
      <p:ext uri="{BB962C8B-B14F-4D97-AF65-F5344CB8AC3E}">
        <p14:creationId xmlns:p14="http://schemas.microsoft.com/office/powerpoint/2010/main" val="17307885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38703"/>
            <a:ext cx="8229600" cy="3768590"/>
          </a:xfrm>
        </p:spPr>
        <p:txBody>
          <a:bodyPr>
            <a:normAutofit/>
          </a:bodyPr>
          <a:lstStyle/>
          <a:p>
            <a:pPr marL="0" indent="0">
              <a:buNone/>
            </a:pPr>
            <a:r>
              <a:rPr lang="en-US" b="1" dirty="0" smtClean="0"/>
              <a:t>For </a:t>
            </a:r>
            <a:r>
              <a:rPr lang="en-US" b="1" dirty="0"/>
              <a:t>the existing tuition tax credit program, add race of scholarship recipients to the data SSOs are required to report to the Department of Revenue.</a:t>
            </a:r>
            <a:endParaRPr lang="en-US" dirty="0"/>
          </a:p>
          <a:p>
            <a:pPr marL="342900" indent="-342900"/>
            <a:endParaRPr lang="en-US" b="1" dirty="0" smtClean="0"/>
          </a:p>
          <a:p>
            <a:pPr marL="342900" indent="-342900"/>
            <a:endParaRPr lang="en-US" b="1" dirty="0"/>
          </a:p>
          <a:p>
            <a:pPr marL="342900" indent="-342900"/>
            <a:endParaRPr lang="en-US" b="1" dirty="0" smtClean="0"/>
          </a:p>
          <a:p>
            <a:pPr marL="342900" indent="-342900"/>
            <a:r>
              <a:rPr lang="en-US" b="1" dirty="0" smtClean="0"/>
              <a:t>Rationale</a:t>
            </a:r>
          </a:p>
          <a:p>
            <a:pPr marL="0" indent="0">
              <a:buNone/>
            </a:pPr>
            <a:r>
              <a:rPr lang="en-US" dirty="0" smtClean="0"/>
              <a:t>This recommendation will establish additional transparency in the existing program.</a:t>
            </a:r>
          </a:p>
        </p:txBody>
      </p:sp>
      <p:sp>
        <p:nvSpPr>
          <p:cNvPr id="2" name="Title 1"/>
          <p:cNvSpPr>
            <a:spLocks noGrp="1"/>
          </p:cNvSpPr>
          <p:nvPr>
            <p:ph type="title"/>
          </p:nvPr>
        </p:nvSpPr>
        <p:spPr/>
        <p:txBody>
          <a:bodyPr>
            <a:normAutofit/>
          </a:bodyPr>
          <a:lstStyle/>
          <a:p>
            <a:pPr algn="ctr"/>
            <a:r>
              <a:rPr lang="en-US" dirty="0"/>
              <a:t>EEO Recommendation </a:t>
            </a:r>
            <a:r>
              <a:rPr lang="en-US" dirty="0" smtClean="0"/>
              <a:t>16</a:t>
            </a:r>
            <a:endParaRPr lang="en-US" dirty="0"/>
          </a:p>
        </p:txBody>
      </p:sp>
      <p:sp>
        <p:nvSpPr>
          <p:cNvPr id="4" name="Date Placeholder 3"/>
          <p:cNvSpPr>
            <a:spLocks noGrp="1"/>
          </p:cNvSpPr>
          <p:nvPr>
            <p:ph type="dt" sz="half" idx="10"/>
          </p:nvPr>
        </p:nvSpPr>
        <p:spPr/>
        <p:txBody>
          <a:bodyPr/>
          <a:lstStyle/>
          <a:p>
            <a:fld id="{4DFC6126-452A-4F79-B65F-4C875A9E765B}"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57</a:t>
            </a:fld>
            <a:endParaRPr lang="en-US">
              <a:solidFill>
                <a:prstClr val="black"/>
              </a:solidFill>
            </a:endParaRPr>
          </a:p>
        </p:txBody>
      </p:sp>
    </p:spTree>
    <p:extLst>
      <p:ext uri="{BB962C8B-B14F-4D97-AF65-F5344CB8AC3E}">
        <p14:creationId xmlns:p14="http://schemas.microsoft.com/office/powerpoint/2010/main" val="17307417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3621"/>
            <a:ext cx="8229600" cy="4233672"/>
          </a:xfrm>
        </p:spPr>
        <p:txBody>
          <a:bodyPr>
            <a:normAutofit lnSpcReduction="10000"/>
          </a:bodyPr>
          <a:lstStyle/>
          <a:p>
            <a:pPr marL="0" indent="0">
              <a:buNone/>
            </a:pPr>
            <a:r>
              <a:rPr lang="en-US" b="1" dirty="0" smtClean="0"/>
              <a:t>Create </a:t>
            </a:r>
            <a:r>
              <a:rPr lang="en-US" b="1" dirty="0"/>
              <a:t>a new scholarship tax credit program that will serve only children who qualify by direct certification upon their initial application to the program.  A range of 250%-300% of Federal Poverty Level Guidelines that phases out as income increases is a best practice seen across other states.</a:t>
            </a:r>
            <a:endParaRPr lang="en-US" dirty="0"/>
          </a:p>
          <a:p>
            <a:pPr marL="0" indent="0">
              <a:buNone/>
            </a:pPr>
            <a:endParaRPr lang="en-US" dirty="0"/>
          </a:p>
          <a:p>
            <a:r>
              <a:rPr lang="en-US" b="1" dirty="0" smtClean="0"/>
              <a:t>Rationale</a:t>
            </a:r>
          </a:p>
          <a:p>
            <a:pPr marL="82296" indent="0">
              <a:buNone/>
            </a:pPr>
            <a:r>
              <a:rPr lang="en-US" dirty="0" smtClean="0"/>
              <a:t>A new scholarship tax credit program serving only children who qualify by direct certification will ensure that those students with fewer economic resources have a greater chance to attend a school that best suits their individual needs.  Georgia is the only state with a tuition tax credit scholarship program that does not give preference to students with lower economic resources.</a:t>
            </a:r>
            <a:endParaRPr lang="en-US"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17</a:t>
            </a:r>
            <a:endParaRPr lang="en-US" dirty="0"/>
          </a:p>
        </p:txBody>
      </p:sp>
      <p:sp>
        <p:nvSpPr>
          <p:cNvPr id="4" name="Date Placeholder 3"/>
          <p:cNvSpPr>
            <a:spLocks noGrp="1"/>
          </p:cNvSpPr>
          <p:nvPr>
            <p:ph type="dt" sz="half" idx="10"/>
          </p:nvPr>
        </p:nvSpPr>
        <p:spPr/>
        <p:txBody>
          <a:bodyPr/>
          <a:lstStyle/>
          <a:p>
            <a:fld id="{2EF3B8AB-CDF1-4F4B-8BE7-A5B64D067718}"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58</a:t>
            </a:fld>
            <a:endParaRPr lang="en-US">
              <a:solidFill>
                <a:prstClr val="black"/>
              </a:solidFill>
            </a:endParaRPr>
          </a:p>
        </p:txBody>
      </p:sp>
    </p:spTree>
    <p:extLst>
      <p:ext uri="{BB962C8B-B14F-4D97-AF65-F5344CB8AC3E}">
        <p14:creationId xmlns:p14="http://schemas.microsoft.com/office/powerpoint/2010/main" val="34001831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3910" y="1608082"/>
            <a:ext cx="8229600" cy="3989307"/>
          </a:xfrm>
        </p:spPr>
        <p:txBody>
          <a:bodyPr>
            <a:normAutofit/>
          </a:bodyPr>
          <a:lstStyle/>
          <a:p>
            <a:pPr marL="82296" indent="0">
              <a:buNone/>
            </a:pPr>
            <a:r>
              <a:rPr lang="en-US" b="1" dirty="0" smtClean="0"/>
              <a:t>Change </a:t>
            </a:r>
            <a:r>
              <a:rPr lang="en-US" b="1" dirty="0"/>
              <a:t>2013 amendments to SBOE Rule 160-5-1-.15(1)(a), which redefined accredited schools for purposes of credit transfer so to treat accredited Non-Traditional Educational Centers (NTECs) as though they are unaccredited.</a:t>
            </a:r>
            <a:endParaRPr lang="en-US" dirty="0"/>
          </a:p>
          <a:p>
            <a:pPr marL="82296" indent="0">
              <a:buNone/>
            </a:pPr>
            <a:endParaRPr lang="en-US" b="1" dirty="0" smtClean="0"/>
          </a:p>
          <a:p>
            <a:pPr marL="82296" indent="0">
              <a:buNone/>
            </a:pPr>
            <a:endParaRPr lang="en-US" b="1" dirty="0"/>
          </a:p>
          <a:p>
            <a:pPr marL="82296" indent="0">
              <a:buNone/>
            </a:pPr>
            <a:endParaRPr lang="en-US" b="1" dirty="0"/>
          </a:p>
          <a:p>
            <a:r>
              <a:rPr lang="en-US" b="1" dirty="0" smtClean="0"/>
              <a:t>Rationale</a:t>
            </a:r>
          </a:p>
          <a:p>
            <a:pPr marL="0" indent="0">
              <a:buNone/>
            </a:pPr>
            <a:r>
              <a:rPr lang="en-US" dirty="0" smtClean="0"/>
              <a:t>Although many NTECs are unaccredited, those that are accredited should be treated accordingly.</a:t>
            </a:r>
            <a:endParaRPr lang="en-US"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18</a:t>
            </a:r>
            <a:endParaRPr lang="en-US" dirty="0"/>
          </a:p>
        </p:txBody>
      </p:sp>
      <p:sp>
        <p:nvSpPr>
          <p:cNvPr id="4" name="Date Placeholder 3"/>
          <p:cNvSpPr>
            <a:spLocks noGrp="1"/>
          </p:cNvSpPr>
          <p:nvPr>
            <p:ph type="dt" sz="half" idx="10"/>
          </p:nvPr>
        </p:nvSpPr>
        <p:spPr/>
        <p:txBody>
          <a:bodyPr/>
          <a:lstStyle/>
          <a:p>
            <a:fld id="{EE3B8318-B364-49F5-A460-FD656CCA940F}"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59</a:t>
            </a:fld>
            <a:endParaRPr lang="en-US">
              <a:solidFill>
                <a:prstClr val="black"/>
              </a:solidFill>
            </a:endParaRPr>
          </a:p>
        </p:txBody>
      </p:sp>
    </p:spTree>
    <p:extLst>
      <p:ext uri="{BB962C8B-B14F-4D97-AF65-F5344CB8AC3E}">
        <p14:creationId xmlns:p14="http://schemas.microsoft.com/office/powerpoint/2010/main" val="2074042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282" y="1552903"/>
            <a:ext cx="8864750" cy="4854407"/>
          </a:xfrm>
        </p:spPr>
        <p:txBody>
          <a:bodyPr>
            <a:noAutofit/>
          </a:bodyPr>
          <a:lstStyle/>
          <a:p>
            <a:pPr marL="82296" indent="0">
              <a:buNone/>
            </a:pPr>
            <a:r>
              <a:rPr lang="en-US" sz="2030" b="1" dirty="0" smtClean="0"/>
              <a:t>Weight the following student characteristics to allow them to earn funding above the base amount:</a:t>
            </a:r>
          </a:p>
          <a:p>
            <a:pPr marL="82296" indent="0">
              <a:buNone/>
            </a:pPr>
            <a:endParaRPr lang="en-US" sz="2030" b="1" dirty="0" smtClean="0"/>
          </a:p>
          <a:p>
            <a:pPr marL="82296" indent="0">
              <a:buNone/>
            </a:pPr>
            <a:r>
              <a:rPr lang="en-US" sz="1800" b="1" dirty="0"/>
              <a:t>K</a:t>
            </a:r>
            <a:r>
              <a:rPr lang="en-US" sz="1800" b="1" dirty="0" smtClean="0"/>
              <a:t>-3 Students				9-12 Students</a:t>
            </a:r>
          </a:p>
          <a:p>
            <a:pPr marL="82296" indent="0">
              <a:buNone/>
            </a:pPr>
            <a:r>
              <a:rPr lang="en-US" sz="1800" b="1" dirty="0" smtClean="0"/>
              <a:t>4-5 Students				CTAE Students	</a:t>
            </a:r>
            <a:endParaRPr lang="en-US" sz="1800" b="1" dirty="0"/>
          </a:p>
          <a:p>
            <a:pPr marL="82296" indent="0">
              <a:buNone/>
            </a:pPr>
            <a:r>
              <a:rPr lang="en-US" sz="1800" b="1" dirty="0" smtClean="0"/>
              <a:t>Students with Disabilities		Gifted Students</a:t>
            </a:r>
          </a:p>
          <a:p>
            <a:pPr marL="82296" indent="0">
              <a:buNone/>
            </a:pPr>
            <a:r>
              <a:rPr lang="en-US" sz="1800" b="1" dirty="0" smtClean="0"/>
              <a:t>Economically Disadvantaged Students	</a:t>
            </a:r>
          </a:p>
          <a:p>
            <a:pPr marL="82296" indent="0">
              <a:buNone/>
            </a:pPr>
            <a:r>
              <a:rPr lang="en-US" sz="1800" b="1" dirty="0" smtClean="0"/>
              <a:t>English to Speakers of Other Languages</a:t>
            </a:r>
          </a:p>
          <a:p>
            <a:pPr marL="82296" indent="0">
              <a:buNone/>
            </a:pPr>
            <a:endParaRPr lang="en-US" sz="800" b="1" dirty="0" smtClean="0"/>
          </a:p>
          <a:p>
            <a:pPr marL="82296" indent="0">
              <a:buNone/>
            </a:pPr>
            <a:endParaRPr lang="en-US" sz="800" b="1" dirty="0" smtClean="0"/>
          </a:p>
          <a:p>
            <a:r>
              <a:rPr lang="en-US" sz="2030" b="1" dirty="0" smtClean="0"/>
              <a:t>Rationale</a:t>
            </a:r>
          </a:p>
          <a:p>
            <a:pPr marL="82296" indent="0">
              <a:buNone/>
            </a:pPr>
            <a:r>
              <a:rPr lang="en-US" sz="2030" dirty="0" smtClean="0"/>
              <a:t>A K-12 funding formula should focus resources on areas of greatest need and support state-wide initiatives. </a:t>
            </a:r>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dirty="0">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6</a:t>
            </a:fld>
            <a:endParaRPr lang="en-US" dirty="0">
              <a:solidFill>
                <a:prstClr val="black"/>
              </a:solidFill>
            </a:endParaRPr>
          </a:p>
        </p:txBody>
      </p:sp>
      <p:sp>
        <p:nvSpPr>
          <p:cNvPr id="5" name="Title 4"/>
          <p:cNvSpPr>
            <a:spLocks noGrp="1"/>
          </p:cNvSpPr>
          <p:nvPr>
            <p:ph type="title"/>
          </p:nvPr>
        </p:nvSpPr>
        <p:spPr/>
        <p:txBody>
          <a:bodyPr/>
          <a:lstStyle/>
          <a:p>
            <a:pPr algn="ctr"/>
            <a:r>
              <a:rPr lang="en-US" dirty="0" smtClean="0"/>
              <a:t>Proposed Funding Formula</a:t>
            </a:r>
            <a:endParaRPr lang="en-US" dirty="0"/>
          </a:p>
        </p:txBody>
      </p:sp>
    </p:spTree>
    <p:extLst>
      <p:ext uri="{BB962C8B-B14F-4D97-AF65-F5344CB8AC3E}">
        <p14:creationId xmlns:p14="http://schemas.microsoft.com/office/powerpoint/2010/main" val="10822746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9860" y="1220645"/>
            <a:ext cx="8516680" cy="4974649"/>
          </a:xfrm>
        </p:spPr>
        <p:txBody>
          <a:bodyPr>
            <a:normAutofit fontScale="92500" lnSpcReduction="20000"/>
          </a:bodyPr>
          <a:lstStyle/>
          <a:p>
            <a:pPr marL="82296" indent="0">
              <a:buNone/>
            </a:pPr>
            <a:r>
              <a:rPr lang="en-US" b="1" dirty="0" smtClean="0"/>
              <a:t>Require </a:t>
            </a:r>
            <a:r>
              <a:rPr lang="en-US" b="1" dirty="0"/>
              <a:t>local school systems that offer PSAT or AP testing on-site to their students to offer such testing equally to students in private schools, NTECs, or home educated students who reside within the school system attendance zone.</a:t>
            </a:r>
            <a:endParaRPr lang="en-US" dirty="0"/>
          </a:p>
          <a:p>
            <a:pPr marL="82296" lvl="0" indent="0">
              <a:buNone/>
            </a:pPr>
            <a:r>
              <a:rPr lang="en-US" b="1" dirty="0" smtClean="0"/>
              <a:t>Allow </a:t>
            </a:r>
            <a:r>
              <a:rPr lang="en-US" b="1" dirty="0"/>
              <a:t>local systems to charge students who are not enrolled in their local public school the marginal cost to the system of offering the additional tests.</a:t>
            </a:r>
            <a:endParaRPr lang="en-US" dirty="0"/>
          </a:p>
          <a:p>
            <a:pPr marL="82296" lvl="0" indent="0">
              <a:buNone/>
            </a:pPr>
            <a:r>
              <a:rPr lang="en-US" b="1" dirty="0"/>
              <a:t>If the charge exceeds $10 per test, the system must provide documentation for the amount and obtain the approval of the State Board of Education prior to imposing the charge.</a:t>
            </a:r>
            <a:endParaRPr lang="en-US" dirty="0"/>
          </a:p>
          <a:p>
            <a:endParaRPr lang="en-US" b="1" dirty="0" smtClean="0"/>
          </a:p>
          <a:p>
            <a:r>
              <a:rPr lang="en-US" b="1" dirty="0" smtClean="0"/>
              <a:t>Rationale</a:t>
            </a:r>
          </a:p>
          <a:p>
            <a:pPr marL="0" indent="0">
              <a:buNone/>
            </a:pPr>
            <a:r>
              <a:rPr lang="en-US" dirty="0"/>
              <a:t>Unlike the SAT and ACT, which students sign up for directly with the test companies, the PSAT and AP tests are coordinated through the schools at which they are given.  In many Georgia communities, the local school is the only option for taking such tests.  Some schools, however, do not permit students from outside their school to participate, which effectively excludes students in home schools and some private schools from the opportunity to take the PSAT and AP </a:t>
            </a:r>
            <a:r>
              <a:rPr lang="en-US" dirty="0" smtClean="0"/>
              <a:t>			tests</a:t>
            </a:r>
            <a:r>
              <a:rPr lang="en-US" dirty="0"/>
              <a:t>.  All schools should offer this opportunity.  </a:t>
            </a:r>
          </a:p>
          <a:p>
            <a:pPr marL="0" indent="0">
              <a:buNone/>
            </a:pPr>
            <a:endParaRPr lang="en-US" b="1" dirty="0"/>
          </a:p>
        </p:txBody>
      </p:sp>
      <p:sp>
        <p:nvSpPr>
          <p:cNvPr id="2" name="Title 1"/>
          <p:cNvSpPr>
            <a:spLocks noGrp="1"/>
          </p:cNvSpPr>
          <p:nvPr>
            <p:ph type="title"/>
          </p:nvPr>
        </p:nvSpPr>
        <p:spPr/>
        <p:txBody>
          <a:bodyPr>
            <a:normAutofit/>
          </a:bodyPr>
          <a:lstStyle/>
          <a:p>
            <a:pPr algn="ctr"/>
            <a:r>
              <a:rPr lang="en-US" dirty="0"/>
              <a:t>EEO Recommendation </a:t>
            </a:r>
            <a:r>
              <a:rPr lang="en-US" dirty="0" smtClean="0"/>
              <a:t>19</a:t>
            </a:r>
            <a:endParaRPr lang="en-US" dirty="0"/>
          </a:p>
        </p:txBody>
      </p:sp>
      <p:sp>
        <p:nvSpPr>
          <p:cNvPr id="4" name="Date Placeholder 3"/>
          <p:cNvSpPr>
            <a:spLocks noGrp="1"/>
          </p:cNvSpPr>
          <p:nvPr>
            <p:ph type="dt" sz="half" idx="10"/>
          </p:nvPr>
        </p:nvSpPr>
        <p:spPr/>
        <p:txBody>
          <a:bodyPr/>
          <a:lstStyle/>
          <a:p>
            <a:fld id="{46434155-E227-417D-AB25-DF04C0264415}" type="datetime1">
              <a:rPr lang="en-US" smtClean="0">
                <a:solidFill>
                  <a:prstClr val="black"/>
                </a:solidFill>
              </a:rPr>
              <a:t>11/30/2015</a:t>
            </a:fld>
            <a:endParaRPr lang="en-US">
              <a:solidFill>
                <a:prstClr val="black"/>
              </a:solidFill>
            </a:endParaRPr>
          </a:p>
        </p:txBody>
      </p:sp>
      <p:sp>
        <p:nvSpPr>
          <p:cNvPr id="5" name="Slide Number Placeholder 4"/>
          <p:cNvSpPr>
            <a:spLocks noGrp="1"/>
          </p:cNvSpPr>
          <p:nvPr>
            <p:ph type="sldNum" sz="quarter" idx="12"/>
          </p:nvPr>
        </p:nvSpPr>
        <p:spPr/>
        <p:txBody>
          <a:bodyPr/>
          <a:lstStyle/>
          <a:p>
            <a:fld id="{C37A3EC4-1E36-45F4-A402-D0CA41BEB70B}"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16579541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638800"/>
            <a:ext cx="8229600" cy="368491"/>
          </a:xfrm>
        </p:spPr>
        <p:txBody>
          <a:bodyPr>
            <a:normAutofit fontScale="92500" lnSpcReduction="10000"/>
          </a:bodyPr>
          <a:lstStyle/>
          <a:p>
            <a:endParaRPr lang="en-US" dirty="0"/>
          </a:p>
          <a:p>
            <a:pPr marL="109728" indent="0">
              <a:buNone/>
            </a:pPr>
            <a:endParaRPr lang="en-US" dirty="0"/>
          </a:p>
        </p:txBody>
      </p:sp>
      <p:sp>
        <p:nvSpPr>
          <p:cNvPr id="3" name="Title 2"/>
          <p:cNvSpPr>
            <a:spLocks noGrp="1"/>
          </p:cNvSpPr>
          <p:nvPr>
            <p:ph type="title"/>
          </p:nvPr>
        </p:nvSpPr>
        <p:spPr>
          <a:xfrm>
            <a:off x="457200" y="274638"/>
            <a:ext cx="8229600" cy="4373562"/>
          </a:xfrm>
        </p:spPr>
        <p:txBody>
          <a:bodyPr>
            <a:normAutofit/>
          </a:bodyPr>
          <a:lstStyle/>
          <a:p>
            <a:pPr algn="ctr"/>
            <a:r>
              <a:rPr lang="en-US" dirty="0" smtClean="0"/>
              <a:t>Public Comment</a:t>
            </a:r>
            <a:endParaRPr lang="en-US" dirty="0"/>
          </a:p>
        </p:txBody>
      </p:sp>
      <p:sp>
        <p:nvSpPr>
          <p:cNvPr id="4" name="Date Placeholder 3"/>
          <p:cNvSpPr>
            <a:spLocks noGrp="1"/>
          </p:cNvSpPr>
          <p:nvPr>
            <p:ph type="dt" sz="half" idx="10"/>
          </p:nvPr>
        </p:nvSpPr>
        <p:spPr/>
        <p:txBody>
          <a:bodyPr/>
          <a:lstStyle/>
          <a:p>
            <a:fld id="{6F8EB781-65C9-4121-B243-761A965202AB}" type="datetime1">
              <a:rPr lang="en-US" smtClean="0"/>
              <a:t>11/30/2015</a:t>
            </a:fld>
            <a:endParaRPr lang="en-US"/>
          </a:p>
        </p:txBody>
      </p:sp>
      <p:sp>
        <p:nvSpPr>
          <p:cNvPr id="5" name="Slide Number Placeholder 4"/>
          <p:cNvSpPr>
            <a:spLocks noGrp="1"/>
          </p:cNvSpPr>
          <p:nvPr>
            <p:ph type="sldNum" sz="quarter" idx="12"/>
          </p:nvPr>
        </p:nvSpPr>
        <p:spPr/>
        <p:txBody>
          <a:bodyPr/>
          <a:lstStyle/>
          <a:p>
            <a:fld id="{C37A3EC4-1E36-45F4-A402-D0CA41BEB70B}" type="slidenum">
              <a:rPr lang="en-US" smtClean="0"/>
              <a:t>61</a:t>
            </a:fld>
            <a:endParaRPr lang="en-US"/>
          </a:p>
        </p:txBody>
      </p:sp>
    </p:spTree>
    <p:extLst>
      <p:ext uri="{BB962C8B-B14F-4D97-AF65-F5344CB8AC3E}">
        <p14:creationId xmlns:p14="http://schemas.microsoft.com/office/powerpoint/2010/main" val="30478432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dirty="0" smtClean="0"/>
              <a:t>December 15, 2015	10:00 – 12:00</a:t>
            </a:r>
          </a:p>
          <a:p>
            <a:endParaRPr lang="en-US" dirty="0"/>
          </a:p>
          <a:p>
            <a:endParaRPr lang="en-US" dirty="0"/>
          </a:p>
          <a:p>
            <a:r>
              <a:rPr lang="en-US" dirty="0" smtClean="0"/>
              <a:t>DECAL Oak Conference Room </a:t>
            </a:r>
          </a:p>
          <a:p>
            <a:endParaRPr lang="en-US" dirty="0"/>
          </a:p>
        </p:txBody>
      </p:sp>
      <p:sp>
        <p:nvSpPr>
          <p:cNvPr id="3" name="Date Placeholder 2"/>
          <p:cNvSpPr>
            <a:spLocks noGrp="1"/>
          </p:cNvSpPr>
          <p:nvPr>
            <p:ph type="dt" sz="half" idx="10"/>
          </p:nvPr>
        </p:nvSpPr>
        <p:spPr/>
        <p:txBody>
          <a:bodyPr/>
          <a:lstStyle/>
          <a:p>
            <a:fld id="{28A2F22C-86AB-4646-87A1-28C93FBC974B}" type="datetime1">
              <a:rPr lang="en-US" smtClean="0"/>
              <a:t>11/30/2015</a:t>
            </a:fld>
            <a:endParaRPr lang="en-US"/>
          </a:p>
        </p:txBody>
      </p:sp>
      <p:sp>
        <p:nvSpPr>
          <p:cNvPr id="4" name="Slide Number Placeholder 3"/>
          <p:cNvSpPr>
            <a:spLocks noGrp="1"/>
          </p:cNvSpPr>
          <p:nvPr>
            <p:ph type="sldNum" sz="quarter" idx="12"/>
          </p:nvPr>
        </p:nvSpPr>
        <p:spPr/>
        <p:txBody>
          <a:bodyPr/>
          <a:lstStyle/>
          <a:p>
            <a:fld id="{C37A3EC4-1E36-45F4-A402-D0CA41BEB70B}" type="slidenum">
              <a:rPr lang="en-US" smtClean="0"/>
              <a:t>62</a:t>
            </a:fld>
            <a:endParaRPr lang="en-US"/>
          </a:p>
        </p:txBody>
      </p:sp>
      <p:sp>
        <p:nvSpPr>
          <p:cNvPr id="5" name="Title 4"/>
          <p:cNvSpPr>
            <a:spLocks noGrp="1"/>
          </p:cNvSpPr>
          <p:nvPr>
            <p:ph type="title"/>
          </p:nvPr>
        </p:nvSpPr>
        <p:spPr/>
        <p:txBody>
          <a:bodyPr/>
          <a:lstStyle/>
          <a:p>
            <a:pPr algn="ctr"/>
            <a:r>
              <a:rPr lang="en-US" dirty="0" smtClean="0"/>
              <a:t>Meeting Dates</a:t>
            </a:r>
            <a:endParaRPr lang="en-US" dirty="0"/>
          </a:p>
        </p:txBody>
      </p:sp>
    </p:spTree>
    <p:extLst>
      <p:ext uri="{BB962C8B-B14F-4D97-AF65-F5344CB8AC3E}">
        <p14:creationId xmlns:p14="http://schemas.microsoft.com/office/powerpoint/2010/main" val="19084594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marL="109728" indent="0">
              <a:buNone/>
            </a:pPr>
            <a:r>
              <a:rPr lang="en-US" dirty="0" smtClean="0"/>
              <a:t>Web-site:</a:t>
            </a:r>
          </a:p>
          <a:p>
            <a:pPr marL="109728" indent="0">
              <a:buNone/>
            </a:pPr>
            <a:r>
              <a:rPr lang="en-US" dirty="0" smtClean="0">
                <a:hlinkClick r:id="rId3"/>
              </a:rPr>
              <a:t>https://gov.georgia.gov/education-reform-commission</a:t>
            </a:r>
            <a:endParaRPr lang="en-US" dirty="0" smtClean="0"/>
          </a:p>
          <a:p>
            <a:pPr marL="109728" indent="0">
              <a:buNone/>
            </a:pPr>
            <a:endParaRPr lang="en-US" dirty="0" smtClean="0"/>
          </a:p>
          <a:p>
            <a:pPr marL="109728" indent="0">
              <a:buNone/>
            </a:pPr>
            <a:endParaRPr lang="en-US" dirty="0" smtClean="0"/>
          </a:p>
          <a:p>
            <a:pPr marL="109728" indent="0">
              <a:buNone/>
            </a:pPr>
            <a:endParaRPr lang="en-US" dirty="0"/>
          </a:p>
          <a:p>
            <a:pPr marL="109728" indent="0">
              <a:buNone/>
            </a:pPr>
            <a:r>
              <a:rPr lang="en-US" dirty="0" smtClean="0"/>
              <a:t>E-mail address for public comment:</a:t>
            </a:r>
          </a:p>
          <a:p>
            <a:pPr marL="109728" indent="0">
              <a:buNone/>
            </a:pPr>
            <a:r>
              <a:rPr lang="en-US" dirty="0" smtClean="0">
                <a:hlinkClick r:id="rId4"/>
              </a:rPr>
              <a:t>erc@opb.georgia.gov</a:t>
            </a:r>
            <a:r>
              <a:rPr lang="en-US" dirty="0" smtClean="0"/>
              <a:t> </a:t>
            </a:r>
          </a:p>
          <a:p>
            <a:pPr marL="109728" indent="0">
              <a:buNone/>
            </a:pPr>
            <a:endParaRPr lang="en-US" dirty="0"/>
          </a:p>
        </p:txBody>
      </p:sp>
      <p:sp>
        <p:nvSpPr>
          <p:cNvPr id="3" name="Title 2"/>
          <p:cNvSpPr>
            <a:spLocks noGrp="1"/>
          </p:cNvSpPr>
          <p:nvPr>
            <p:ph type="title"/>
          </p:nvPr>
        </p:nvSpPr>
        <p:spPr/>
        <p:txBody>
          <a:bodyPr>
            <a:normAutofit/>
          </a:bodyPr>
          <a:lstStyle/>
          <a:p>
            <a:r>
              <a:rPr lang="en-US" dirty="0" smtClean="0"/>
              <a:t>Education Reform Commission</a:t>
            </a:r>
            <a:endParaRPr lang="en-US" dirty="0"/>
          </a:p>
        </p:txBody>
      </p:sp>
      <p:sp>
        <p:nvSpPr>
          <p:cNvPr id="4" name="Date Placeholder 3"/>
          <p:cNvSpPr>
            <a:spLocks noGrp="1"/>
          </p:cNvSpPr>
          <p:nvPr>
            <p:ph type="dt" sz="half" idx="10"/>
          </p:nvPr>
        </p:nvSpPr>
        <p:spPr/>
        <p:txBody>
          <a:bodyPr/>
          <a:lstStyle/>
          <a:p>
            <a:fld id="{37430BE4-7C9C-42A6-993A-3D535E8C8314}" type="datetime1">
              <a:rPr lang="en-US" smtClean="0"/>
              <a:t>11/30/2015</a:t>
            </a:fld>
            <a:endParaRPr lang="en-US"/>
          </a:p>
        </p:txBody>
      </p:sp>
      <p:sp>
        <p:nvSpPr>
          <p:cNvPr id="5" name="Slide Number Placeholder 4"/>
          <p:cNvSpPr>
            <a:spLocks noGrp="1"/>
          </p:cNvSpPr>
          <p:nvPr>
            <p:ph type="sldNum" sz="quarter" idx="12"/>
          </p:nvPr>
        </p:nvSpPr>
        <p:spPr/>
        <p:txBody>
          <a:bodyPr/>
          <a:lstStyle/>
          <a:p>
            <a:fld id="{C37A3EC4-1E36-45F4-A402-D0CA41BEB70B}" type="slidenum">
              <a:rPr lang="en-US" smtClean="0"/>
              <a:t>63</a:t>
            </a:fld>
            <a:endParaRPr lang="en-US"/>
          </a:p>
        </p:txBody>
      </p:sp>
    </p:spTree>
    <p:extLst>
      <p:ext uri="{BB962C8B-B14F-4D97-AF65-F5344CB8AC3E}">
        <p14:creationId xmlns:p14="http://schemas.microsoft.com/office/powerpoint/2010/main" val="1057169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82296" indent="0">
              <a:buNone/>
            </a:pPr>
            <a:r>
              <a:rPr lang="en-US" sz="2030" b="1" dirty="0" smtClean="0"/>
              <a:t>Provide the following grants outside of the base amount and weighted student characteristic earnings:</a:t>
            </a:r>
          </a:p>
          <a:p>
            <a:pPr marL="82296" indent="0">
              <a:buNone/>
            </a:pPr>
            <a:endParaRPr lang="en-US" sz="2030" b="1" dirty="0" smtClean="0"/>
          </a:p>
          <a:p>
            <a:pPr marL="82296" indent="0">
              <a:buNone/>
            </a:pPr>
            <a:r>
              <a:rPr lang="en-US" sz="2030" b="1" dirty="0" smtClean="0"/>
              <a:t>T &amp; E					Central Office</a:t>
            </a:r>
          </a:p>
          <a:p>
            <a:pPr marL="82296" indent="0">
              <a:buNone/>
            </a:pPr>
            <a:r>
              <a:rPr lang="en-US" sz="2030" b="1" dirty="0" smtClean="0"/>
              <a:t>Low Enrollment/Low Density	Equalization</a:t>
            </a:r>
          </a:p>
          <a:p>
            <a:pPr marL="82296" indent="0">
              <a:buNone/>
            </a:pPr>
            <a:r>
              <a:rPr lang="en-US" sz="2030" b="1" dirty="0" smtClean="0"/>
              <a:t>Charter System Supplement 		Charter Supplements</a:t>
            </a:r>
          </a:p>
          <a:p>
            <a:pPr marL="82296" indent="0">
              <a:buNone/>
            </a:pPr>
            <a:r>
              <a:rPr lang="en-US" sz="2030" dirty="0"/>
              <a:t>	</a:t>
            </a:r>
          </a:p>
          <a:p>
            <a:r>
              <a:rPr lang="en-US" sz="2030" b="1" dirty="0" smtClean="0"/>
              <a:t>Rationale</a:t>
            </a:r>
          </a:p>
          <a:p>
            <a:pPr marL="82296" indent="0">
              <a:buNone/>
            </a:pPr>
            <a:r>
              <a:rPr lang="en-US" sz="2030" dirty="0" smtClean="0"/>
              <a:t>It is necessary to provide districts with fixed cost earnings outside the formula and to provide other grants to recognize  the uniqueness of districts.</a:t>
            </a:r>
          </a:p>
          <a:p>
            <a:pPr marL="82296" indent="0">
              <a:buNone/>
            </a:pPr>
            <a:endParaRPr lang="en-US" sz="2030"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dirty="0">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7</a:t>
            </a:fld>
            <a:endParaRPr lang="en-US" dirty="0">
              <a:solidFill>
                <a:prstClr val="black"/>
              </a:solidFill>
            </a:endParaRPr>
          </a:p>
        </p:txBody>
      </p:sp>
      <p:sp>
        <p:nvSpPr>
          <p:cNvPr id="5" name="Title 4"/>
          <p:cNvSpPr>
            <a:spLocks noGrp="1"/>
          </p:cNvSpPr>
          <p:nvPr>
            <p:ph type="title"/>
          </p:nvPr>
        </p:nvSpPr>
        <p:spPr/>
        <p:txBody>
          <a:bodyPr/>
          <a:lstStyle/>
          <a:p>
            <a:pPr algn="ctr"/>
            <a:r>
              <a:rPr lang="en-US" dirty="0" smtClean="0"/>
              <a:t>Proposed Funding Formula</a:t>
            </a:r>
            <a:endParaRPr lang="en-US" dirty="0"/>
          </a:p>
        </p:txBody>
      </p:sp>
    </p:spTree>
    <p:extLst>
      <p:ext uri="{BB962C8B-B14F-4D97-AF65-F5344CB8AC3E}">
        <p14:creationId xmlns:p14="http://schemas.microsoft.com/office/powerpoint/2010/main" val="1813264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296" indent="0">
              <a:buNone/>
            </a:pPr>
            <a:r>
              <a:rPr lang="en-US" dirty="0" smtClean="0"/>
              <a:t>Funding for each of the following is detailed in the narrative:</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RESAs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Georgia Special Needs Scholarships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State Schools for the Blind and Deaf</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Residential Treatment Centers</a:t>
            </a:r>
          </a:p>
          <a:p>
            <a:pPr marL="82296" indent="0">
              <a:buNone/>
            </a:pPr>
            <a:endParaRPr lang="en-US" dirty="0" smtClean="0"/>
          </a:p>
          <a:p>
            <a:pPr>
              <a:buFont typeface="Wingdings" panose="05000000000000000000" pitchFamily="2" charset="2"/>
              <a:buChar char="Ø"/>
            </a:pPr>
            <a:r>
              <a:rPr lang="en-US" dirty="0" smtClean="0"/>
              <a:t>Preschool Handicapped Students</a:t>
            </a: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
        <p:nvSpPr>
          <p:cNvPr id="3" name="Date Placeholder 2"/>
          <p:cNvSpPr>
            <a:spLocks noGrp="1"/>
          </p:cNvSpPr>
          <p:nvPr>
            <p:ph type="dt" sz="half" idx="10"/>
          </p:nvPr>
        </p:nvSpPr>
        <p:spPr/>
        <p:txBody>
          <a:bodyPr/>
          <a:lstStyle/>
          <a:p>
            <a:fld id="{016016FB-E663-4A55-9B5B-508452FED823}" type="datetime1">
              <a:rPr lang="en-US" smtClean="0">
                <a:solidFill>
                  <a:prstClr val="black"/>
                </a:solidFill>
              </a:rPr>
              <a:t>11/30/2015</a:t>
            </a:fld>
            <a:endParaRPr lang="en-US">
              <a:solidFill>
                <a:prstClr val="black"/>
              </a:solidFill>
            </a:endParaRPr>
          </a:p>
        </p:txBody>
      </p:sp>
      <p:sp>
        <p:nvSpPr>
          <p:cNvPr id="4" name="Slide Number Placeholder 3"/>
          <p:cNvSpPr>
            <a:spLocks noGrp="1"/>
          </p:cNvSpPr>
          <p:nvPr>
            <p:ph type="sldNum" sz="quarter" idx="12"/>
          </p:nvPr>
        </p:nvSpPr>
        <p:spPr/>
        <p:txBody>
          <a:bodyPr/>
          <a:lstStyle/>
          <a:p>
            <a:fld id="{C37A3EC4-1E36-45F4-A402-D0CA41BEB70B}" type="slidenum">
              <a:rPr lang="en-US" smtClean="0">
                <a:solidFill>
                  <a:prstClr val="black"/>
                </a:solidFill>
              </a:rPr>
              <a:pPr/>
              <a:t>8</a:t>
            </a:fld>
            <a:endParaRPr lang="en-US">
              <a:solidFill>
                <a:prstClr val="black"/>
              </a:solidFill>
            </a:endParaRPr>
          </a:p>
        </p:txBody>
      </p:sp>
      <p:sp>
        <p:nvSpPr>
          <p:cNvPr id="5" name="Title 4"/>
          <p:cNvSpPr>
            <a:spLocks noGrp="1"/>
          </p:cNvSpPr>
          <p:nvPr>
            <p:ph type="title"/>
          </p:nvPr>
        </p:nvSpPr>
        <p:spPr/>
        <p:txBody>
          <a:bodyPr/>
          <a:lstStyle/>
          <a:p>
            <a:r>
              <a:rPr lang="en-US" dirty="0" smtClean="0"/>
              <a:t>Funding Formula Subcommittee</a:t>
            </a:r>
            <a:endParaRPr lang="en-US" dirty="0"/>
          </a:p>
        </p:txBody>
      </p:sp>
    </p:spTree>
    <p:extLst>
      <p:ext uri="{BB962C8B-B14F-4D97-AF65-F5344CB8AC3E}">
        <p14:creationId xmlns:p14="http://schemas.microsoft.com/office/powerpoint/2010/main" val="357846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Early Childhood Education Subcommittee</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Report to Full Education Reform Commission</a:t>
            </a:r>
          </a:p>
          <a:p>
            <a:r>
              <a:rPr lang="en-US" dirty="0" smtClean="0"/>
              <a:t>November 19, 2015</a:t>
            </a:r>
          </a:p>
        </p:txBody>
      </p:sp>
    </p:spTree>
    <p:extLst>
      <p:ext uri="{BB962C8B-B14F-4D97-AF65-F5344CB8AC3E}">
        <p14:creationId xmlns:p14="http://schemas.microsoft.com/office/powerpoint/2010/main" val="37045808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6739</TotalTime>
  <Words>4435</Words>
  <Application>Microsoft Office PowerPoint</Application>
  <PresentationFormat>On-screen Show (4:3)</PresentationFormat>
  <Paragraphs>526</Paragraphs>
  <Slides>63</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63</vt:i4>
      </vt:variant>
    </vt:vector>
  </HeadingPairs>
  <TitlesOfParts>
    <vt:vector size="71" baseType="lpstr">
      <vt:lpstr>Calibri</vt:lpstr>
      <vt:lpstr>Lucida Sans Unicode</vt:lpstr>
      <vt:lpstr>Verdana</vt:lpstr>
      <vt:lpstr>Wingdings</vt:lpstr>
      <vt:lpstr>Wingdings 2</vt:lpstr>
      <vt:lpstr>Wingdings 3</vt:lpstr>
      <vt:lpstr>Concourse</vt:lpstr>
      <vt:lpstr>1_Concourse</vt:lpstr>
      <vt:lpstr> Education Reform Commission  WELCOME </vt:lpstr>
      <vt:lpstr> AGENDA </vt:lpstr>
      <vt:lpstr>Funding Formula Subcommittee </vt:lpstr>
      <vt:lpstr>Proposed Funding Formula</vt:lpstr>
      <vt:lpstr>Proposed Funding Formula</vt:lpstr>
      <vt:lpstr>Proposed Funding Formula</vt:lpstr>
      <vt:lpstr>Proposed Funding Formula</vt:lpstr>
      <vt:lpstr>Funding Formula Subcommittee</vt:lpstr>
      <vt:lpstr>Early Childhood Education Subcommittee</vt:lpstr>
      <vt:lpstr> ECC Pre-K Recommendation 1</vt:lpstr>
      <vt:lpstr>ECC Pre-K Recommendation 2</vt:lpstr>
      <vt:lpstr>ECC Pre-K Recommendation 3</vt:lpstr>
      <vt:lpstr>ECC Pre-K Recommendation 4</vt:lpstr>
      <vt:lpstr>ECC Pre-K Recommendation 5</vt:lpstr>
      <vt:lpstr>ECC Pre-K Recommendation 6</vt:lpstr>
      <vt:lpstr>ECC EC Recommendation 1a</vt:lpstr>
      <vt:lpstr>ECC EC Recommendation 1b</vt:lpstr>
      <vt:lpstr>ECC EC Recommendation 1c</vt:lpstr>
      <vt:lpstr>ECC EC Recommendation 2</vt:lpstr>
      <vt:lpstr>ECC EC Recommendation 3</vt:lpstr>
      <vt:lpstr>ECC EC Recommendation 4</vt:lpstr>
      <vt:lpstr>Move On When Ready Subcommittee</vt:lpstr>
      <vt:lpstr>MOWR Recommendation 1</vt:lpstr>
      <vt:lpstr>MOWR Recommendation 2</vt:lpstr>
      <vt:lpstr>MOWR Recommendation 3</vt:lpstr>
      <vt:lpstr>MOWR Recommendation 4</vt:lpstr>
      <vt:lpstr>MOWR Recommendation 5</vt:lpstr>
      <vt:lpstr>Teacher Recruitment, Retention and Compensation Subcommittee </vt:lpstr>
      <vt:lpstr>TRRC Priority Level 1, Recommendation 1   </vt:lpstr>
      <vt:lpstr>TRRC Priority Level 1, Recommendation 2   </vt:lpstr>
      <vt:lpstr>TRRC Priority Level 2, Recommendation 1</vt:lpstr>
      <vt:lpstr>TRRC Priority Level 2, Recommendation 2</vt:lpstr>
      <vt:lpstr>TRRC Priority Level 2, Recommendation 3</vt:lpstr>
      <vt:lpstr>TRRC Priority Level 2, Recommendation 4</vt:lpstr>
      <vt:lpstr>TRRC Priority Level 2, Recommendation 5</vt:lpstr>
      <vt:lpstr>TRRC Priority Level 3, Recommendation 1</vt:lpstr>
      <vt:lpstr> TRRC Priority Level 3, Recommendation 2</vt:lpstr>
      <vt:lpstr>TRRC Priority Level 3, Recommendation 3</vt:lpstr>
      <vt:lpstr>TRRC Priority Level 3, Recommendation 4</vt:lpstr>
      <vt:lpstr>TRRC Priority Level 3, Recommendation 4</vt:lpstr>
      <vt:lpstr>Educational Options, School Choice Subcommittee </vt:lpstr>
      <vt:lpstr>EEO Recommendation 1</vt:lpstr>
      <vt:lpstr>EEO Recommendation 2</vt:lpstr>
      <vt:lpstr>EEO Recommendation 3</vt:lpstr>
      <vt:lpstr>EEO Recommendation 4</vt:lpstr>
      <vt:lpstr>EEO Recommendation 5</vt:lpstr>
      <vt:lpstr>EEO Recommendation 6</vt:lpstr>
      <vt:lpstr>EEO Recommendation 7</vt:lpstr>
      <vt:lpstr>EEO Recommendation 8</vt:lpstr>
      <vt:lpstr>EEO Recommendation 9</vt:lpstr>
      <vt:lpstr>EEO Recommendation 10</vt:lpstr>
      <vt:lpstr>EEO Recommendation 11</vt:lpstr>
      <vt:lpstr>EEO Recommendation 12</vt:lpstr>
      <vt:lpstr>EEO Recommendation 13</vt:lpstr>
      <vt:lpstr>EEO Recommendation 14</vt:lpstr>
      <vt:lpstr>EEO Recommendation 15</vt:lpstr>
      <vt:lpstr>EEO Recommendation 16</vt:lpstr>
      <vt:lpstr>EEO Recommendation 17</vt:lpstr>
      <vt:lpstr>EEO Recommendation 18</vt:lpstr>
      <vt:lpstr>EEO Recommendation 19</vt:lpstr>
      <vt:lpstr>Public Comment</vt:lpstr>
      <vt:lpstr>Meeting Dates</vt:lpstr>
      <vt:lpstr>Education Reform Commission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Reform Commission  WELCOME</dc:title>
  <dc:creator>Hipp, Merry Hunter</dc:creator>
  <cp:lastModifiedBy>Andrews, Susan</cp:lastModifiedBy>
  <cp:revision>127</cp:revision>
  <cp:lastPrinted>2015-10-21T12:29:47Z</cp:lastPrinted>
  <dcterms:created xsi:type="dcterms:W3CDTF">2015-10-15T20:43:47Z</dcterms:created>
  <dcterms:modified xsi:type="dcterms:W3CDTF">2015-11-30T15:52:10Z</dcterms:modified>
</cp:coreProperties>
</file>